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7" r:id="rId2"/>
    <p:sldId id="270" r:id="rId3"/>
    <p:sldId id="269" r:id="rId4"/>
    <p:sldId id="261" r:id="rId5"/>
    <p:sldId id="281" r:id="rId6"/>
    <p:sldId id="272" r:id="rId7"/>
    <p:sldId id="273" r:id="rId8"/>
    <p:sldId id="318" r:id="rId9"/>
    <p:sldId id="301" r:id="rId10"/>
    <p:sldId id="285" r:id="rId11"/>
    <p:sldId id="271" r:id="rId12"/>
    <p:sldId id="279" r:id="rId13"/>
    <p:sldId id="302" r:id="rId14"/>
    <p:sldId id="300" r:id="rId15"/>
    <p:sldId id="315" r:id="rId16"/>
    <p:sldId id="280" r:id="rId17"/>
    <p:sldId id="286" r:id="rId18"/>
    <p:sldId id="287" r:id="rId19"/>
    <p:sldId id="298" r:id="rId20"/>
    <p:sldId id="333" r:id="rId21"/>
    <p:sldId id="328" r:id="rId22"/>
    <p:sldId id="277" r:id="rId23"/>
    <p:sldId id="319" r:id="rId24"/>
    <p:sldId id="320" r:id="rId25"/>
    <p:sldId id="282" r:id="rId26"/>
    <p:sldId id="321" r:id="rId27"/>
    <p:sldId id="340" r:id="rId28"/>
    <p:sldId id="323" r:id="rId29"/>
    <p:sldId id="324" r:id="rId30"/>
    <p:sldId id="329" r:id="rId31"/>
    <p:sldId id="348" r:id="rId32"/>
    <p:sldId id="332" r:id="rId33"/>
    <p:sldId id="288" r:id="rId34"/>
    <p:sldId id="313" r:id="rId35"/>
    <p:sldId id="289" r:id="rId36"/>
    <p:sldId id="290" r:id="rId37"/>
    <p:sldId id="291" r:id="rId38"/>
    <p:sldId id="292" r:id="rId39"/>
    <p:sldId id="342" r:id="rId40"/>
    <p:sldId id="347" r:id="rId41"/>
    <p:sldId id="344" r:id="rId42"/>
    <p:sldId id="335" r:id="rId43"/>
    <p:sldId id="337" r:id="rId44"/>
    <p:sldId id="338" r:id="rId45"/>
    <p:sldId id="346" r:id="rId46"/>
    <p:sldId id="293" r:id="rId47"/>
    <p:sldId id="268" r:id="rId48"/>
    <p:sldId id="267" r:id="rId49"/>
    <p:sldId id="295" r:id="rId50"/>
    <p:sldId id="317" r:id="rId51"/>
    <p:sldId id="297" r:id="rId52"/>
    <p:sldId id="296" r:id="rId53"/>
    <p:sldId id="326" r:id="rId54"/>
    <p:sldId id="310" r:id="rId55"/>
    <p:sldId id="349" r:id="rId56"/>
    <p:sldId id="314" r:id="rId57"/>
    <p:sldId id="350" r:id="rId58"/>
    <p:sldId id="351" r:id="rId59"/>
    <p:sldId id="352" r:id="rId60"/>
    <p:sldId id="353" r:id="rId61"/>
    <p:sldId id="354" r:id="rId62"/>
    <p:sldId id="355" r:id="rId63"/>
    <p:sldId id="356" r:id="rId64"/>
    <p:sldId id="357" r:id="rId65"/>
    <p:sldId id="358" r:id="rId66"/>
    <p:sldId id="359"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8D86"/>
    <a:srgbClr val="3D807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3" d="100"/>
          <a:sy n="123" d="100"/>
        </p:scale>
        <p:origin x="-133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2E00E6-6A5D-D34B-9B8E-C70EDAD091C9}" type="datetimeFigureOut">
              <a:rPr lang="en-US" smtClean="0"/>
              <a:t>29/11/15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9CE2E3-84E7-EB45-B0A9-973107DBEC06}" type="slidenum">
              <a:rPr lang="en-US" smtClean="0"/>
              <a:t>‹#›</a:t>
            </a:fld>
            <a:endParaRPr lang="en-US"/>
          </a:p>
        </p:txBody>
      </p:sp>
    </p:spTree>
    <p:extLst>
      <p:ext uri="{BB962C8B-B14F-4D97-AF65-F5344CB8AC3E}">
        <p14:creationId xmlns:p14="http://schemas.microsoft.com/office/powerpoint/2010/main" val="41229425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Hello! My Name</a:t>
            </a:r>
            <a:r>
              <a:rPr lang="en-US" baseline="0" dirty="0" smtClean="0"/>
              <a:t> is Yabebal Fantaye and I am from Ethiopia. Currently I am a post-doc in the department of Mathematics at the University of Rome Tor </a:t>
            </a:r>
            <a:r>
              <a:rPr lang="en-US" baseline="0" dirty="0" err="1" smtClean="0"/>
              <a:t>Vergata</a:t>
            </a:r>
            <a:r>
              <a:rPr lang="en-US" baseline="0" dirty="0" smtClean="0"/>
              <a:t>, Italy. The topic of my proposal is Big Data for Astronomy and Industry. </a:t>
            </a:r>
            <a:endParaRPr dirty="0"/>
          </a:p>
        </p:txBody>
      </p:sp>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I am a cosmologist</a:t>
            </a:r>
            <a:r>
              <a:rPr lang="en-US" baseline="0" dirty="0" smtClean="0"/>
              <a:t> heavily involved in the development of Mathematical and Statistical tools for the analysis of the Cosmic Microwave Background (CMB) data. The CMB is the earliest fossil left from the Big Bang process. It was first detected by the COBE satellite in 1992, which won the 2006 Nobel prize in physics. The WMAP experiment with 30 times high resolution than COBE was instruments to lay down the standard model of cosmology. Planck with its unprecedented resolution and low noise has given us the most detailed picture of the Universe every seen. </a:t>
            </a:r>
          </a:p>
          <a:p>
            <a:pPr>
              <a:spcBef>
                <a:spcPts val="0"/>
              </a:spcBef>
              <a:buNone/>
            </a:pPr>
            <a:r>
              <a:rPr lang="en-US" baseline="0" dirty="0" smtClean="0"/>
              <a:t>The ESA led Planck satellite sampled the full sky 1000 times a second, resulting with about 2trillion samples in its 3years life time. As one of the Planck consortium core team member, I had the opportunity to participate in this exciting endeavor of understanding our cosmos, and analyzed its order of a petabyte data with top super computers.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lphaLcParenR"/>
            </a:pPr>
            <a:r>
              <a:rPr lang="en-US" dirty="0" smtClean="0"/>
              <a:t>Label </a:t>
            </a:r>
          </a:p>
          <a:p>
            <a:pPr marL="342900" indent="-342900">
              <a:buAutoNum type="alphaLcParenR"/>
            </a:pPr>
            <a:r>
              <a:rPr lang="en-US" dirty="0" smtClean="0"/>
              <a:t>Era</a:t>
            </a:r>
          </a:p>
          <a:p>
            <a:pPr marL="342900" indent="-342900">
              <a:buAutoNum type="alphaLcParenR"/>
            </a:pPr>
            <a:r>
              <a:rPr lang="en-US" dirty="0" smtClean="0"/>
              <a:t>Framework</a:t>
            </a:r>
          </a:p>
          <a:p>
            <a:pPr marL="342900" indent="-342900">
              <a:buAutoNum type="alphaLcParenR"/>
            </a:pPr>
            <a:r>
              <a:rPr lang="en-US" dirty="0" smtClean="0"/>
              <a:t>Engine </a:t>
            </a:r>
          </a:p>
          <a:p>
            <a:endParaRPr lang="en-US" dirty="0"/>
          </a:p>
        </p:txBody>
      </p:sp>
      <p:sp>
        <p:nvSpPr>
          <p:cNvPr id="4" name="Slide Number Placeholder 3"/>
          <p:cNvSpPr>
            <a:spLocks noGrp="1"/>
          </p:cNvSpPr>
          <p:nvPr>
            <p:ph type="sldNum" sz="quarter" idx="10"/>
          </p:nvPr>
        </p:nvSpPr>
        <p:spPr/>
        <p:txBody>
          <a:bodyPr/>
          <a:lstStyle/>
          <a:p>
            <a:fld id="{419CE2E3-84E7-EB45-B0A9-973107DBEC06}" type="slidenum">
              <a:rPr lang="en-US" smtClean="0"/>
              <a:t>6</a:t>
            </a:fld>
            <a:endParaRPr lang="en-US"/>
          </a:p>
        </p:txBody>
      </p:sp>
    </p:spTree>
    <p:extLst>
      <p:ext uri="{BB962C8B-B14F-4D97-AF65-F5344CB8AC3E}">
        <p14:creationId xmlns:p14="http://schemas.microsoft.com/office/powerpoint/2010/main" val="3969788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lphaLcParenR"/>
            </a:pPr>
            <a:r>
              <a:rPr lang="en-US" dirty="0" smtClean="0"/>
              <a:t>Label </a:t>
            </a:r>
          </a:p>
          <a:p>
            <a:pPr marL="342900" indent="-342900">
              <a:buAutoNum type="alphaLcParenR"/>
            </a:pPr>
            <a:r>
              <a:rPr lang="en-US" dirty="0" smtClean="0"/>
              <a:t>Era</a:t>
            </a:r>
          </a:p>
          <a:p>
            <a:pPr marL="342900" indent="-342900">
              <a:buAutoNum type="alphaLcParenR"/>
            </a:pPr>
            <a:r>
              <a:rPr lang="en-US" dirty="0" smtClean="0"/>
              <a:t>Framework</a:t>
            </a:r>
          </a:p>
          <a:p>
            <a:pPr marL="342900" indent="-342900">
              <a:buAutoNum type="alphaLcParenR"/>
            </a:pPr>
            <a:r>
              <a:rPr lang="en-US" dirty="0" smtClean="0"/>
              <a:t> </a:t>
            </a:r>
          </a:p>
          <a:p>
            <a:endParaRPr lang="en-US" dirty="0"/>
          </a:p>
        </p:txBody>
      </p:sp>
      <p:sp>
        <p:nvSpPr>
          <p:cNvPr id="4" name="Slide Number Placeholder 3"/>
          <p:cNvSpPr>
            <a:spLocks noGrp="1"/>
          </p:cNvSpPr>
          <p:nvPr>
            <p:ph type="sldNum" sz="quarter" idx="10"/>
          </p:nvPr>
        </p:nvSpPr>
        <p:spPr/>
        <p:txBody>
          <a:bodyPr/>
          <a:lstStyle/>
          <a:p>
            <a:fld id="{419CE2E3-84E7-EB45-B0A9-973107DBEC06}" type="slidenum">
              <a:rPr lang="en-US" smtClean="0"/>
              <a:t>9</a:t>
            </a:fld>
            <a:endParaRPr lang="en-US"/>
          </a:p>
        </p:txBody>
      </p:sp>
    </p:spTree>
    <p:extLst>
      <p:ext uri="{BB962C8B-B14F-4D97-AF65-F5344CB8AC3E}">
        <p14:creationId xmlns:p14="http://schemas.microsoft.com/office/powerpoint/2010/main" val="3969788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One of the main goal of my proposal is to carry </a:t>
            </a:r>
            <a:r>
              <a:rPr lang="en-US" baseline="0" dirty="0" smtClean="0"/>
              <a:t>out world-class research on Machine learning and other efficient Mathematical and Statistical algorithms for Big Data analysis. My other major focus is teaching, training and supervising students on advanced Big Data algorithms and High Performance Computing skills. </a:t>
            </a:r>
          </a:p>
          <a:p>
            <a:pPr>
              <a:spcBef>
                <a:spcPts val="0"/>
              </a:spcBef>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Big Data is defined as high velocity, high-volume and high-variety </a:t>
            </a:r>
            <a:r>
              <a:rPr lang="en-US" sz="1100" i="1" kern="1200" dirty="0" smtClean="0">
                <a:solidFill>
                  <a:schemeClr val="tx1"/>
                </a:solidFill>
                <a:effectLst/>
                <a:latin typeface="+mn-lt"/>
                <a:ea typeface="+mn-ea"/>
                <a:cs typeface="+mn-cs"/>
              </a:rPr>
              <a:t>information assets that demand cost-effective, innovative forms of information processing for enhanced insight and</a:t>
            </a:r>
            <a:r>
              <a:rPr lang="en-US" sz="1100" i="1" kern="1200" baseline="0" dirty="0" smtClean="0">
                <a:solidFill>
                  <a:schemeClr val="tx1"/>
                </a:solidFill>
                <a:effectLst/>
                <a:latin typeface="+mn-lt"/>
                <a:ea typeface="+mn-ea"/>
                <a:cs typeface="+mn-cs"/>
              </a:rPr>
              <a:t> decision making</a:t>
            </a:r>
            <a:r>
              <a:rPr lang="en-US" sz="1100" i="1" kern="1200" dirty="0" smtClean="0">
                <a:solidFill>
                  <a:schemeClr val="tx1"/>
                </a:solidFill>
                <a:effectLst/>
                <a:latin typeface="+mn-lt"/>
                <a:ea typeface="+mn-ea"/>
                <a:cs typeface="+mn-cs"/>
              </a:rPr>
              <a:t> </a:t>
            </a:r>
            <a:r>
              <a:rPr lang="en-US" sz="1100" b="1" i="1" kern="120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 </a:t>
            </a:r>
            <a:endParaRPr lang="en-US" dirty="0" smtClean="0">
              <a:effectLst/>
            </a:endParaRPr>
          </a:p>
          <a:p>
            <a:pPr>
              <a:spcBef>
                <a:spcPts val="0"/>
              </a:spcBef>
              <a:buNone/>
            </a:pPr>
            <a:r>
              <a:rPr lang="en-US" baseline="0" dirty="0" smtClean="0"/>
              <a:t>It incorporates the necessity of HP.</a:t>
            </a:r>
          </a:p>
          <a:p>
            <a:pPr>
              <a:spcBef>
                <a:spcPts val="0"/>
              </a:spcBef>
              <a:buNone/>
            </a:pPr>
            <a:r>
              <a:rPr lang="en-US" baseline="0" dirty="0" smtClean="0"/>
              <a:t> Science is generic, the Big Data algorithms and tools I develop will be easily applied on Astronomy and Industry data. In particular for the Astronomy,  I am targeting Big Data from SKA as well as the ESA satellites Planck and Euclid, which I am already a member. For the industry I will be targeting social network and open source African data.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African Social Data is</a:t>
            </a:r>
            <a:r>
              <a:rPr lang="en-US" baseline="0" dirty="0" smtClean="0"/>
              <a:t> growing extremely fast, and Big Data  skull is crucial to efficiently utilize this data for addressing key developmental issues.</a:t>
            </a:r>
            <a:endParaRPr lang="en-US" dirty="0"/>
          </a:p>
        </p:txBody>
      </p:sp>
    </p:spTree>
    <p:extLst>
      <p:ext uri="{BB962C8B-B14F-4D97-AF65-F5344CB8AC3E}">
        <p14:creationId xmlns:p14="http://schemas.microsoft.com/office/powerpoint/2010/main" val="12922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lphaLcParenR"/>
            </a:pPr>
            <a:r>
              <a:rPr lang="en-US" dirty="0" smtClean="0"/>
              <a:t>Label </a:t>
            </a:r>
          </a:p>
          <a:p>
            <a:pPr marL="342900" indent="-342900">
              <a:buAutoNum type="alphaLcParenR"/>
            </a:pPr>
            <a:r>
              <a:rPr lang="en-US" dirty="0" smtClean="0"/>
              <a:t>Era</a:t>
            </a:r>
          </a:p>
          <a:p>
            <a:pPr marL="342900" indent="-342900">
              <a:buAutoNum type="alphaLcParenR"/>
            </a:pPr>
            <a:r>
              <a:rPr lang="en-US" dirty="0" smtClean="0"/>
              <a:t>Framework</a:t>
            </a:r>
          </a:p>
          <a:p>
            <a:pPr marL="342900" indent="-342900">
              <a:buAutoNum type="alphaLcParenR"/>
            </a:pPr>
            <a:r>
              <a:rPr lang="en-US" dirty="0" smtClean="0"/>
              <a:t> </a:t>
            </a:r>
          </a:p>
          <a:p>
            <a:endParaRPr lang="en-US" dirty="0"/>
          </a:p>
        </p:txBody>
      </p:sp>
      <p:sp>
        <p:nvSpPr>
          <p:cNvPr id="4" name="Slide Number Placeholder 3"/>
          <p:cNvSpPr>
            <a:spLocks noGrp="1"/>
          </p:cNvSpPr>
          <p:nvPr>
            <p:ph type="sldNum" sz="quarter" idx="10"/>
          </p:nvPr>
        </p:nvSpPr>
        <p:spPr/>
        <p:txBody>
          <a:bodyPr/>
          <a:lstStyle/>
          <a:p>
            <a:fld id="{419CE2E3-84E7-EB45-B0A9-973107DBEC06}" type="slidenum">
              <a:rPr lang="en-US" smtClean="0"/>
              <a:t>21</a:t>
            </a:fld>
            <a:endParaRPr lang="en-US"/>
          </a:p>
        </p:txBody>
      </p:sp>
    </p:spTree>
    <p:extLst>
      <p:ext uri="{BB962C8B-B14F-4D97-AF65-F5344CB8AC3E}">
        <p14:creationId xmlns:p14="http://schemas.microsoft.com/office/powerpoint/2010/main" val="3969788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lphaLcParenR"/>
            </a:pPr>
            <a:r>
              <a:rPr lang="en-US" dirty="0" smtClean="0"/>
              <a:t>Label </a:t>
            </a:r>
          </a:p>
          <a:p>
            <a:pPr marL="342900" indent="-342900">
              <a:buAutoNum type="alphaLcParenR"/>
            </a:pPr>
            <a:r>
              <a:rPr lang="en-US" dirty="0" smtClean="0"/>
              <a:t>Era</a:t>
            </a:r>
          </a:p>
          <a:p>
            <a:pPr marL="342900" indent="-342900">
              <a:buAutoNum type="alphaLcParenR"/>
            </a:pPr>
            <a:r>
              <a:rPr lang="en-US" dirty="0" smtClean="0"/>
              <a:t>Framework</a:t>
            </a:r>
          </a:p>
          <a:p>
            <a:pPr marL="342900" indent="-342900">
              <a:buAutoNum type="alphaLcParenR"/>
            </a:pPr>
            <a:r>
              <a:rPr lang="en-US" dirty="0" smtClean="0"/>
              <a:t> </a:t>
            </a:r>
          </a:p>
          <a:p>
            <a:endParaRPr lang="en-US" dirty="0"/>
          </a:p>
        </p:txBody>
      </p:sp>
      <p:sp>
        <p:nvSpPr>
          <p:cNvPr id="4" name="Slide Number Placeholder 3"/>
          <p:cNvSpPr>
            <a:spLocks noGrp="1"/>
          </p:cNvSpPr>
          <p:nvPr>
            <p:ph type="sldNum" sz="quarter" idx="10"/>
          </p:nvPr>
        </p:nvSpPr>
        <p:spPr/>
        <p:txBody>
          <a:bodyPr/>
          <a:lstStyle/>
          <a:p>
            <a:fld id="{419CE2E3-84E7-EB45-B0A9-973107DBEC06}" type="slidenum">
              <a:rPr lang="en-US" smtClean="0"/>
              <a:t>42</a:t>
            </a:fld>
            <a:endParaRPr lang="en-US"/>
          </a:p>
        </p:txBody>
      </p:sp>
    </p:spTree>
    <p:extLst>
      <p:ext uri="{BB962C8B-B14F-4D97-AF65-F5344CB8AC3E}">
        <p14:creationId xmlns:p14="http://schemas.microsoft.com/office/powerpoint/2010/main" val="396978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Many countries have</a:t>
            </a:r>
            <a:r>
              <a:rPr lang="en-US" baseline="0" dirty="0" smtClean="0"/>
              <a:t> realized the importance of High Performance computing skills for economic development. Moreover, the benefits of Big Data s not difficult if not impossible to realize without HPC skills. African in this respect is under represented as can be seen in this image. No African country is operates HPC that is listed in the TOP 500. In this regard, It is one of my main goal create awareness and provide courses on high performance computing in different AIMS centers as well as Mauritius and Ethiopia.</a:t>
            </a:r>
            <a:endParaRPr lang="en-US" dirty="0"/>
          </a:p>
        </p:txBody>
      </p:sp>
    </p:spTree>
    <p:extLst>
      <p:ext uri="{BB962C8B-B14F-4D97-AF65-F5344CB8AC3E}">
        <p14:creationId xmlns:p14="http://schemas.microsoft.com/office/powerpoint/2010/main" val="899273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629849-9951-ED46-BACA-25EB490BFB12}" type="datetimeFigureOut">
              <a:rPr lang="en-US" smtClean="0"/>
              <a:t>29/11/15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9845F-2528-DD44-BB8C-8163EFE48A82}" type="slidenum">
              <a:rPr lang="en-US" smtClean="0"/>
              <a:t>‹#›</a:t>
            </a:fld>
            <a:endParaRPr lang="en-US"/>
          </a:p>
        </p:txBody>
      </p:sp>
    </p:spTree>
    <p:extLst>
      <p:ext uri="{BB962C8B-B14F-4D97-AF65-F5344CB8AC3E}">
        <p14:creationId xmlns:p14="http://schemas.microsoft.com/office/powerpoint/2010/main" val="310417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629849-9951-ED46-BACA-25EB490BFB12}" type="datetimeFigureOut">
              <a:rPr lang="en-US" smtClean="0"/>
              <a:t>29/11/15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9845F-2528-DD44-BB8C-8163EFE48A82}" type="slidenum">
              <a:rPr lang="en-US" smtClean="0"/>
              <a:t>‹#›</a:t>
            </a:fld>
            <a:endParaRPr lang="en-US"/>
          </a:p>
        </p:txBody>
      </p:sp>
    </p:spTree>
    <p:extLst>
      <p:ext uri="{BB962C8B-B14F-4D97-AF65-F5344CB8AC3E}">
        <p14:creationId xmlns:p14="http://schemas.microsoft.com/office/powerpoint/2010/main" val="1421220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629849-9951-ED46-BACA-25EB490BFB12}" type="datetimeFigureOut">
              <a:rPr lang="en-US" smtClean="0"/>
              <a:t>29/11/15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9845F-2528-DD44-BB8C-8163EFE48A82}" type="slidenum">
              <a:rPr lang="en-US" smtClean="0"/>
              <a:t>‹#›</a:t>
            </a:fld>
            <a:endParaRPr lang="en-US"/>
          </a:p>
        </p:txBody>
      </p:sp>
    </p:spTree>
    <p:extLst>
      <p:ext uri="{BB962C8B-B14F-4D97-AF65-F5344CB8AC3E}">
        <p14:creationId xmlns:p14="http://schemas.microsoft.com/office/powerpoint/2010/main" val="229995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629849-9951-ED46-BACA-25EB490BFB12}" type="datetimeFigureOut">
              <a:rPr lang="en-US" smtClean="0"/>
              <a:t>29/11/15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9845F-2528-DD44-BB8C-8163EFE48A82}" type="slidenum">
              <a:rPr lang="en-US" smtClean="0"/>
              <a:t>‹#›</a:t>
            </a:fld>
            <a:endParaRPr lang="en-US"/>
          </a:p>
        </p:txBody>
      </p:sp>
    </p:spTree>
    <p:extLst>
      <p:ext uri="{BB962C8B-B14F-4D97-AF65-F5344CB8AC3E}">
        <p14:creationId xmlns:p14="http://schemas.microsoft.com/office/powerpoint/2010/main" val="2372873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629849-9951-ED46-BACA-25EB490BFB12}" type="datetimeFigureOut">
              <a:rPr lang="en-US" smtClean="0"/>
              <a:t>29/11/15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99845F-2528-DD44-BB8C-8163EFE48A82}" type="slidenum">
              <a:rPr lang="en-US" smtClean="0"/>
              <a:t>‹#›</a:t>
            </a:fld>
            <a:endParaRPr lang="en-US"/>
          </a:p>
        </p:txBody>
      </p:sp>
    </p:spTree>
    <p:extLst>
      <p:ext uri="{BB962C8B-B14F-4D97-AF65-F5344CB8AC3E}">
        <p14:creationId xmlns:p14="http://schemas.microsoft.com/office/powerpoint/2010/main" val="584727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629849-9951-ED46-BACA-25EB490BFB12}" type="datetimeFigureOut">
              <a:rPr lang="en-US" smtClean="0"/>
              <a:t>29/11/15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9845F-2528-DD44-BB8C-8163EFE48A82}" type="slidenum">
              <a:rPr lang="en-US" smtClean="0"/>
              <a:t>‹#›</a:t>
            </a:fld>
            <a:endParaRPr lang="en-US"/>
          </a:p>
        </p:txBody>
      </p:sp>
    </p:spTree>
    <p:extLst>
      <p:ext uri="{BB962C8B-B14F-4D97-AF65-F5344CB8AC3E}">
        <p14:creationId xmlns:p14="http://schemas.microsoft.com/office/powerpoint/2010/main" val="4065874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629849-9951-ED46-BACA-25EB490BFB12}" type="datetimeFigureOut">
              <a:rPr lang="en-US" smtClean="0"/>
              <a:t>29/11/15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99845F-2528-DD44-BB8C-8163EFE48A82}" type="slidenum">
              <a:rPr lang="en-US" smtClean="0"/>
              <a:t>‹#›</a:t>
            </a:fld>
            <a:endParaRPr lang="en-US"/>
          </a:p>
        </p:txBody>
      </p:sp>
    </p:spTree>
    <p:extLst>
      <p:ext uri="{BB962C8B-B14F-4D97-AF65-F5344CB8AC3E}">
        <p14:creationId xmlns:p14="http://schemas.microsoft.com/office/powerpoint/2010/main" val="2698635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629849-9951-ED46-BACA-25EB490BFB12}" type="datetimeFigureOut">
              <a:rPr lang="en-US" smtClean="0"/>
              <a:t>29/11/15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99845F-2528-DD44-BB8C-8163EFE48A82}" type="slidenum">
              <a:rPr lang="en-US" smtClean="0"/>
              <a:t>‹#›</a:t>
            </a:fld>
            <a:endParaRPr lang="en-US"/>
          </a:p>
        </p:txBody>
      </p:sp>
    </p:spTree>
    <p:extLst>
      <p:ext uri="{BB962C8B-B14F-4D97-AF65-F5344CB8AC3E}">
        <p14:creationId xmlns:p14="http://schemas.microsoft.com/office/powerpoint/2010/main" val="38311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29849-9951-ED46-BACA-25EB490BFB12}" type="datetimeFigureOut">
              <a:rPr lang="en-US" smtClean="0"/>
              <a:t>29/11/15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99845F-2528-DD44-BB8C-8163EFE48A82}" type="slidenum">
              <a:rPr lang="en-US" smtClean="0"/>
              <a:t>‹#›</a:t>
            </a:fld>
            <a:endParaRPr lang="en-US"/>
          </a:p>
        </p:txBody>
      </p:sp>
    </p:spTree>
    <p:extLst>
      <p:ext uri="{BB962C8B-B14F-4D97-AF65-F5344CB8AC3E}">
        <p14:creationId xmlns:p14="http://schemas.microsoft.com/office/powerpoint/2010/main" val="368096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629849-9951-ED46-BACA-25EB490BFB12}" type="datetimeFigureOut">
              <a:rPr lang="en-US" smtClean="0"/>
              <a:t>29/11/15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9845F-2528-DD44-BB8C-8163EFE48A82}" type="slidenum">
              <a:rPr lang="en-US" smtClean="0"/>
              <a:t>‹#›</a:t>
            </a:fld>
            <a:endParaRPr lang="en-US"/>
          </a:p>
        </p:txBody>
      </p:sp>
    </p:spTree>
    <p:extLst>
      <p:ext uri="{BB962C8B-B14F-4D97-AF65-F5344CB8AC3E}">
        <p14:creationId xmlns:p14="http://schemas.microsoft.com/office/powerpoint/2010/main" val="138871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629849-9951-ED46-BACA-25EB490BFB12}" type="datetimeFigureOut">
              <a:rPr lang="en-US" smtClean="0"/>
              <a:t>29/11/15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99845F-2528-DD44-BB8C-8163EFE48A82}" type="slidenum">
              <a:rPr lang="en-US" smtClean="0"/>
              <a:t>‹#›</a:t>
            </a:fld>
            <a:endParaRPr lang="en-US"/>
          </a:p>
        </p:txBody>
      </p:sp>
    </p:spTree>
    <p:extLst>
      <p:ext uri="{BB962C8B-B14F-4D97-AF65-F5344CB8AC3E}">
        <p14:creationId xmlns:p14="http://schemas.microsoft.com/office/powerpoint/2010/main" val="35237197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629849-9951-ED46-BACA-25EB490BFB12}" type="datetimeFigureOut">
              <a:rPr lang="en-US" smtClean="0"/>
              <a:t>29/11/15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99845F-2528-DD44-BB8C-8163EFE48A82}" type="slidenum">
              <a:rPr lang="en-US" smtClean="0"/>
              <a:t>‹#›</a:t>
            </a:fld>
            <a:endParaRPr lang="en-US"/>
          </a:p>
        </p:txBody>
      </p:sp>
    </p:spTree>
    <p:extLst>
      <p:ext uri="{BB962C8B-B14F-4D97-AF65-F5344CB8AC3E}">
        <p14:creationId xmlns:p14="http://schemas.microsoft.com/office/powerpoint/2010/main" val="1825044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Shape 57"/>
          <p:cNvSpPr txBox="1">
            <a:spLocks noGrp="1"/>
          </p:cNvSpPr>
          <p:nvPr>
            <p:ph type="ctrTitle"/>
          </p:nvPr>
        </p:nvSpPr>
        <p:spPr>
          <a:xfrm>
            <a:off x="4714847" y="5014712"/>
            <a:ext cx="4091996" cy="1254883"/>
          </a:xfrm>
          <a:prstGeom prst="rect">
            <a:avLst/>
          </a:prstGeom>
          <a:noFill/>
          <a:ln>
            <a:noFill/>
          </a:ln>
        </p:spPr>
        <p:txBody>
          <a:bodyPr lIns="91425" tIns="45700" rIns="91425" bIns="45700" anchor="t" anchorCtr="0">
            <a:noAutofit/>
          </a:bodyPr>
          <a:lstStyle/>
          <a:p>
            <a:pPr marL="182880" marR="0" lvl="0" indent="-5079" algn="l" rtl="0">
              <a:spcBef>
                <a:spcPts val="0"/>
              </a:spcBef>
              <a:buClr>
                <a:srgbClr val="C3260C"/>
              </a:buClr>
              <a:buSzPct val="25000"/>
              <a:buFont typeface="Georgia"/>
              <a:buNone/>
            </a:pPr>
            <a:r>
              <a:rPr lang="en-US" sz="2400" b="1" dirty="0" smtClean="0">
                <a:solidFill>
                  <a:schemeClr val="tx2">
                    <a:lumMod val="50000"/>
                  </a:schemeClr>
                </a:solidFill>
                <a:latin typeface="Helvetica Neue"/>
                <a:ea typeface="Helvetica Neue"/>
                <a:cs typeface="Helvetica Neue"/>
                <a:sym typeface="Helvetica Neue"/>
              </a:rPr>
              <a:t>Yabebal Fantaye</a:t>
            </a:r>
            <a:br>
              <a:rPr lang="en-US" sz="2400" b="1" dirty="0" smtClean="0">
                <a:solidFill>
                  <a:schemeClr val="tx2">
                    <a:lumMod val="50000"/>
                  </a:schemeClr>
                </a:solidFill>
                <a:latin typeface="Helvetica Neue"/>
                <a:ea typeface="Helvetica Neue"/>
                <a:cs typeface="Helvetica Neue"/>
                <a:sym typeface="Helvetica Neue"/>
              </a:rPr>
            </a:br>
            <a:r>
              <a:rPr lang="en-US" sz="2400" i="1" dirty="0" smtClean="0">
                <a:solidFill>
                  <a:schemeClr val="tx2">
                    <a:lumMod val="50000"/>
                  </a:schemeClr>
                </a:solidFill>
                <a:latin typeface="Helvetica Neue"/>
                <a:ea typeface="Helvetica Neue"/>
                <a:cs typeface="Helvetica Neue"/>
                <a:sym typeface="Helvetica Neue"/>
              </a:rPr>
              <a:t>Bruce Bassett</a:t>
            </a:r>
            <a:br>
              <a:rPr lang="en-US" sz="2400" i="1" dirty="0" smtClean="0">
                <a:solidFill>
                  <a:schemeClr val="tx2">
                    <a:lumMod val="50000"/>
                  </a:schemeClr>
                </a:solidFill>
                <a:latin typeface="Helvetica Neue"/>
                <a:ea typeface="Helvetica Neue"/>
                <a:cs typeface="Helvetica Neue"/>
                <a:sym typeface="Helvetica Neue"/>
              </a:rPr>
            </a:br>
            <a:r>
              <a:rPr lang="en-US" sz="2400" i="1" dirty="0" smtClean="0">
                <a:solidFill>
                  <a:schemeClr val="tx2">
                    <a:lumMod val="50000"/>
                  </a:schemeClr>
                </a:solidFill>
                <a:latin typeface="Helvetica Neue"/>
                <a:ea typeface="Helvetica Neue"/>
                <a:cs typeface="Helvetica Neue"/>
                <a:sym typeface="Helvetica Neue"/>
              </a:rPr>
              <a:t>Pierre-Yves </a:t>
            </a:r>
            <a:r>
              <a:rPr lang="en-US" sz="2400" i="1" dirty="0" err="1" smtClean="0">
                <a:solidFill>
                  <a:schemeClr val="tx2">
                    <a:lumMod val="50000"/>
                  </a:schemeClr>
                </a:solidFill>
                <a:latin typeface="Helvetica Neue"/>
                <a:ea typeface="Helvetica Neue"/>
                <a:cs typeface="Helvetica Neue"/>
                <a:sym typeface="Helvetica Neue"/>
              </a:rPr>
              <a:t>Lablanche</a:t>
            </a:r>
            <a:endParaRPr lang="en-US" sz="2400" i="1" dirty="0">
              <a:solidFill>
                <a:schemeClr val="tx2">
                  <a:lumMod val="50000"/>
                </a:schemeClr>
              </a:solidFill>
              <a:latin typeface="Helvetica Neue"/>
              <a:ea typeface="Helvetica Neue"/>
              <a:cs typeface="Helvetica Neue"/>
              <a:sym typeface="Helvetica Neue"/>
            </a:endParaRPr>
          </a:p>
        </p:txBody>
      </p:sp>
      <p:sp>
        <p:nvSpPr>
          <p:cNvPr id="4" name="Shape 56"/>
          <p:cNvSpPr txBox="1">
            <a:spLocks/>
          </p:cNvSpPr>
          <p:nvPr/>
        </p:nvSpPr>
        <p:spPr>
          <a:xfrm>
            <a:off x="442215" y="1677295"/>
            <a:ext cx="8364628" cy="960227"/>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9pPr>
          </a:lstStyle>
          <a:p>
            <a:pPr>
              <a:spcAft>
                <a:spcPts val="300"/>
              </a:spcAft>
              <a:buClr>
                <a:srgbClr val="C3260C"/>
              </a:buClr>
              <a:buSzPct val="25000"/>
            </a:pPr>
            <a:r>
              <a:rPr lang="en-US" sz="4000" dirty="0" smtClean="0">
                <a:solidFill>
                  <a:srgbClr val="800000"/>
                </a:solidFill>
                <a:latin typeface="Helvetica Neue UltraLight"/>
                <a:ea typeface="Helvetica Neue"/>
                <a:cs typeface="Helvetica Neue UltraLight"/>
                <a:sym typeface="Helvetica Neue"/>
              </a:rPr>
              <a:t>INTRODUCTION to BIG </a:t>
            </a:r>
          </a:p>
          <a:p>
            <a:pPr>
              <a:spcAft>
                <a:spcPts val="300"/>
              </a:spcAft>
              <a:buClr>
                <a:srgbClr val="C3260C"/>
              </a:buClr>
              <a:buSzPct val="25000"/>
            </a:pPr>
            <a:r>
              <a:rPr lang="en-US" sz="4000" strike="sngStrike" dirty="0" smtClean="0">
                <a:solidFill>
                  <a:srgbClr val="800000"/>
                </a:solidFill>
                <a:latin typeface="Helvetica Neue UltraLight"/>
                <a:ea typeface="Helvetica Neue"/>
                <a:cs typeface="Helvetica Neue UltraLight"/>
                <a:sym typeface="Helvetica Neue"/>
              </a:rPr>
              <a:t>BAND</a:t>
            </a:r>
          </a:p>
          <a:p>
            <a:pPr>
              <a:spcAft>
                <a:spcPts val="300"/>
              </a:spcAft>
              <a:buClr>
                <a:srgbClr val="C3260C"/>
              </a:buClr>
              <a:buSzPct val="25000"/>
            </a:pPr>
            <a:r>
              <a:rPr lang="en-US" sz="4000" strike="sngStrike" dirty="0" smtClean="0">
                <a:solidFill>
                  <a:srgbClr val="800000"/>
                </a:solidFill>
                <a:latin typeface="Helvetica Neue UltraLight"/>
                <a:ea typeface="Helvetica Neue"/>
                <a:cs typeface="Helvetica Neue UltraLight"/>
                <a:sym typeface="Helvetica Neue"/>
              </a:rPr>
              <a:t>BANG</a:t>
            </a:r>
          </a:p>
          <a:p>
            <a:pPr>
              <a:spcAft>
                <a:spcPts val="300"/>
              </a:spcAft>
              <a:buClr>
                <a:srgbClr val="C3260C"/>
              </a:buClr>
              <a:buSzPct val="25000"/>
            </a:pPr>
            <a:r>
              <a:rPr lang="en-US" sz="4000" dirty="0" smtClean="0">
                <a:solidFill>
                  <a:srgbClr val="800000"/>
                </a:solidFill>
                <a:latin typeface="Helvetica Neue UltraLight"/>
                <a:ea typeface="Helvetica Neue"/>
                <a:cs typeface="Helvetica Neue UltraLight"/>
                <a:sym typeface="Helvetica Neue"/>
              </a:rPr>
              <a:t>DATA </a:t>
            </a:r>
            <a:endParaRPr lang="en-US" sz="4000" dirty="0">
              <a:solidFill>
                <a:srgbClr val="800000"/>
              </a:solidFill>
              <a:latin typeface="Helvetica Neue UltraLight"/>
              <a:ea typeface="Helvetica Neue"/>
              <a:cs typeface="Helvetica Neue UltraLight"/>
              <a:sym typeface="Helvetica Neue"/>
            </a:endParaRPr>
          </a:p>
        </p:txBody>
      </p:sp>
    </p:spTree>
    <p:extLst>
      <p:ext uri="{BB962C8B-B14F-4D97-AF65-F5344CB8AC3E}">
        <p14:creationId xmlns:p14="http://schemas.microsoft.com/office/powerpoint/2010/main" val="1054698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rcRect b="50104"/>
          <a:stretch>
            <a:fillRect/>
          </a:stretch>
        </p:blipFill>
        <p:spPr>
          <a:xfrm>
            <a:off x="300283" y="697927"/>
            <a:ext cx="14432469" cy="5110640"/>
          </a:xfrm>
          <a:prstGeom prst="rect">
            <a:avLst/>
          </a:prstGeom>
        </p:spPr>
      </p:pic>
      <p:sp>
        <p:nvSpPr>
          <p:cNvPr id="6" name="TextBox 5"/>
          <p:cNvSpPr txBox="1"/>
          <p:nvPr/>
        </p:nvSpPr>
        <p:spPr>
          <a:xfrm>
            <a:off x="682015" y="6278906"/>
            <a:ext cx="565742" cy="369332"/>
          </a:xfrm>
          <a:prstGeom prst="rect">
            <a:avLst/>
          </a:prstGeom>
          <a:noFill/>
        </p:spPr>
        <p:txBody>
          <a:bodyPr wrap="none" rtlCol="0">
            <a:spAutoFit/>
          </a:bodyPr>
          <a:lstStyle/>
          <a:p>
            <a:r>
              <a:rPr lang="en-US" dirty="0" smtClean="0"/>
              <a:t>IBM</a:t>
            </a:r>
            <a:endParaRPr lang="en-US" dirty="0"/>
          </a:p>
        </p:txBody>
      </p:sp>
    </p:spTree>
    <p:extLst>
      <p:ext uri="{BB962C8B-B14F-4D97-AF65-F5344CB8AC3E}">
        <p14:creationId xmlns:p14="http://schemas.microsoft.com/office/powerpoint/2010/main" val="281473922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87" r="-1658"/>
          <a:stretch/>
        </p:blipFill>
        <p:spPr>
          <a:xfrm>
            <a:off x="457200" y="274638"/>
            <a:ext cx="8393360" cy="6197715"/>
          </a:xfrm>
        </p:spPr>
      </p:pic>
    </p:spTree>
    <p:extLst>
      <p:ext uri="{BB962C8B-B14F-4D97-AF65-F5344CB8AC3E}">
        <p14:creationId xmlns:p14="http://schemas.microsoft.com/office/powerpoint/2010/main" val="34905096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t="1250" b="1250"/>
          <a:stretch>
            <a:fillRect/>
          </a:stretch>
        </p:blipFill>
        <p:spPr>
          <a:xfrm>
            <a:off x="0" y="1097316"/>
            <a:ext cx="9144000" cy="5028847"/>
          </a:xfrm>
        </p:spPr>
      </p:pic>
    </p:spTree>
    <p:extLst>
      <p:ext uri="{BB962C8B-B14F-4D97-AF65-F5344CB8AC3E}">
        <p14:creationId xmlns:p14="http://schemas.microsoft.com/office/powerpoint/2010/main" val="257263716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6" name="Shape 76"/>
          <p:cNvSpPr txBox="1">
            <a:spLocks noGrp="1"/>
          </p:cNvSpPr>
          <p:nvPr>
            <p:ph type="title" idx="4294967295"/>
          </p:nvPr>
        </p:nvSpPr>
        <p:spPr>
          <a:xfrm>
            <a:off x="5038491" y="6296975"/>
            <a:ext cx="3921758" cy="413699"/>
          </a:xfrm>
          <a:prstGeom prst="rect">
            <a:avLst/>
          </a:prstGeom>
          <a:noFill/>
          <a:ln>
            <a:noFill/>
          </a:ln>
        </p:spPr>
        <p:txBody>
          <a:bodyPr lIns="91425" tIns="45700" rIns="91425" bIns="45700" anchor="t" anchorCtr="0">
            <a:noAutofit/>
          </a:bodyPr>
          <a:lstStyle/>
          <a:p>
            <a:pPr>
              <a:buClr>
                <a:srgbClr val="C3260C"/>
              </a:buClr>
              <a:buSzPct val="25000"/>
            </a:pPr>
            <a:r>
              <a:rPr lang="en-US" sz="2400" b="1" dirty="0">
                <a:latin typeface="Helvetica Neue UltraLight"/>
                <a:cs typeface="Helvetica Neue UltraLight"/>
              </a:rPr>
              <a:t>SKA |</a:t>
            </a:r>
            <a:r>
              <a:rPr lang="en-US" sz="2400" dirty="0">
                <a:latin typeface="Helvetica Neue UltraLight"/>
                <a:cs typeface="Helvetica Neue UltraLight"/>
              </a:rPr>
              <a:t> AFRICAN </a:t>
            </a:r>
            <a:r>
              <a:rPr lang="en-US" sz="2400" dirty="0" smtClean="0">
                <a:latin typeface="Helvetica Neue UltraLight"/>
                <a:cs typeface="Helvetica Neue UltraLight"/>
              </a:rPr>
              <a:t>REVOLUTION</a:t>
            </a:r>
            <a:endParaRPr lang="en-US" sz="2400" dirty="0">
              <a:solidFill>
                <a:schemeClr val="tx1"/>
              </a:solidFill>
              <a:latin typeface="Helvetica Neue UltraLight"/>
              <a:ea typeface="Helvetica Neue"/>
              <a:cs typeface="Helvetica Neue UltraLight"/>
              <a:sym typeface="Helvetica Neue"/>
            </a:endParaRPr>
          </a:p>
        </p:txBody>
      </p:sp>
      <p:sp>
        <p:nvSpPr>
          <p:cNvPr id="10" name="Title 1"/>
          <p:cNvSpPr txBox="1">
            <a:spLocks/>
          </p:cNvSpPr>
          <p:nvPr/>
        </p:nvSpPr>
        <p:spPr>
          <a:xfrm>
            <a:off x="311700" y="0"/>
            <a:ext cx="8520599" cy="1122299"/>
          </a:xfrm>
          <a:prstGeom prst="rect">
            <a:avLst/>
          </a:prstGeom>
          <a:noFill/>
          <a:ln>
            <a:noFill/>
          </a:ln>
        </p:spPr>
        <p:txBody>
          <a:bodyPr lIns="91425" tIns="91425" rIns="91425" bIns="91425" anchor="b" anchorCtr="0"/>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None/>
              <a:defRPr sz="5200" b="0" i="0" u="none" strike="noStrike" cap="none" baseline="0">
                <a:solidFill>
                  <a:schemeClr val="dk1"/>
                </a:solidFill>
                <a:latin typeface="Arial"/>
                <a:ea typeface="Arial"/>
                <a:cs typeface="Arial"/>
                <a:sym typeface="Arial"/>
                <a:rtl val="0"/>
              </a:defRPr>
            </a:lvl1pPr>
            <a:lvl2pPr algn="ctr">
              <a:spcBef>
                <a:spcPts val="0"/>
              </a:spcBef>
              <a:buClr>
                <a:schemeClr val="dk1"/>
              </a:buClr>
              <a:buSzPct val="100000"/>
              <a:buNone/>
              <a:defRPr sz="5200">
                <a:solidFill>
                  <a:schemeClr val="dk1"/>
                </a:solidFill>
              </a:defRPr>
            </a:lvl2pPr>
            <a:lvl3pPr algn="ctr">
              <a:spcBef>
                <a:spcPts val="0"/>
              </a:spcBef>
              <a:buClr>
                <a:schemeClr val="dk1"/>
              </a:buClr>
              <a:buSzPct val="100000"/>
              <a:buNone/>
              <a:defRPr sz="5200">
                <a:solidFill>
                  <a:schemeClr val="dk1"/>
                </a:solidFill>
              </a:defRPr>
            </a:lvl3pPr>
            <a:lvl4pPr algn="ctr">
              <a:spcBef>
                <a:spcPts val="0"/>
              </a:spcBef>
              <a:buClr>
                <a:schemeClr val="dk1"/>
              </a:buClr>
              <a:buSzPct val="100000"/>
              <a:buNone/>
              <a:defRPr sz="5200">
                <a:solidFill>
                  <a:schemeClr val="dk1"/>
                </a:solidFill>
              </a:defRPr>
            </a:lvl4pPr>
            <a:lvl5pPr algn="ctr">
              <a:spcBef>
                <a:spcPts val="0"/>
              </a:spcBef>
              <a:buClr>
                <a:schemeClr val="dk1"/>
              </a:buClr>
              <a:buSzPct val="100000"/>
              <a:buNone/>
              <a:defRPr sz="5200">
                <a:solidFill>
                  <a:schemeClr val="dk1"/>
                </a:solidFill>
              </a:defRPr>
            </a:lvl5pPr>
            <a:lvl6pPr algn="ctr">
              <a:spcBef>
                <a:spcPts val="0"/>
              </a:spcBef>
              <a:buClr>
                <a:schemeClr val="dk1"/>
              </a:buClr>
              <a:buSzPct val="100000"/>
              <a:buNone/>
              <a:defRPr sz="5200">
                <a:solidFill>
                  <a:schemeClr val="dk1"/>
                </a:solidFill>
              </a:defRPr>
            </a:lvl6pPr>
            <a:lvl7pPr algn="ctr">
              <a:spcBef>
                <a:spcPts val="0"/>
              </a:spcBef>
              <a:buClr>
                <a:schemeClr val="dk1"/>
              </a:buClr>
              <a:buSzPct val="100000"/>
              <a:buNone/>
              <a:defRPr sz="5200">
                <a:solidFill>
                  <a:schemeClr val="dk1"/>
                </a:solidFill>
              </a:defRPr>
            </a:lvl7pPr>
            <a:lvl8pPr algn="ctr">
              <a:spcBef>
                <a:spcPts val="0"/>
              </a:spcBef>
              <a:buClr>
                <a:schemeClr val="dk1"/>
              </a:buClr>
              <a:buSzPct val="100000"/>
              <a:buNone/>
              <a:defRPr sz="5200">
                <a:solidFill>
                  <a:schemeClr val="dk1"/>
                </a:solidFill>
              </a:defRPr>
            </a:lvl8pPr>
            <a:lvl9pPr algn="ctr">
              <a:spcBef>
                <a:spcPts val="0"/>
              </a:spcBef>
              <a:buClr>
                <a:schemeClr val="dk1"/>
              </a:buClr>
              <a:buSzPct val="100000"/>
              <a:buNone/>
              <a:defRPr sz="5200">
                <a:solidFill>
                  <a:schemeClr val="dk1"/>
                </a:solidFill>
              </a:defRPr>
            </a:lvl9pPr>
          </a:lstStyle>
          <a:p>
            <a:endParaRPr lang="en-US" dirty="0"/>
          </a:p>
        </p:txBody>
      </p:sp>
      <p:grpSp>
        <p:nvGrpSpPr>
          <p:cNvPr id="2" name="Group 1"/>
          <p:cNvGrpSpPr/>
          <p:nvPr/>
        </p:nvGrpSpPr>
        <p:grpSpPr>
          <a:xfrm>
            <a:off x="952793" y="1321395"/>
            <a:ext cx="7055544" cy="4447528"/>
            <a:chOff x="363016" y="1577110"/>
            <a:chExt cx="8107536" cy="5213095"/>
          </a:xfrm>
        </p:grpSpPr>
        <p:pic>
          <p:nvPicPr>
            <p:cNvPr id="9" name="Picture 8"/>
            <p:cNvPicPr>
              <a:picLocks noChangeAspect="1"/>
            </p:cNvPicPr>
            <p:nvPr/>
          </p:nvPicPr>
          <p:blipFill rotWithShape="1">
            <a:blip r:embed="rId3"/>
            <a:srcRect t="25464" b="6666"/>
            <a:stretch/>
          </p:blipFill>
          <p:spPr>
            <a:xfrm>
              <a:off x="363016" y="4571994"/>
              <a:ext cx="8107536" cy="2218211"/>
            </a:xfrm>
            <a:prstGeom prst="rect">
              <a:avLst/>
            </a:prstGeom>
            <a:effectLst/>
          </p:spPr>
        </p:pic>
        <p:pic>
          <p:nvPicPr>
            <p:cNvPr id="11" name="Picture 10"/>
            <p:cNvPicPr>
              <a:picLocks noChangeAspect="1"/>
            </p:cNvPicPr>
            <p:nvPr/>
          </p:nvPicPr>
          <p:blipFill>
            <a:blip r:embed="rId4"/>
            <a:stretch>
              <a:fillRect/>
            </a:stretch>
          </p:blipFill>
          <p:spPr>
            <a:xfrm>
              <a:off x="3428984" y="1577110"/>
              <a:ext cx="4801728" cy="3485125"/>
            </a:xfrm>
            <a:prstGeom prst="rect">
              <a:avLst/>
            </a:prstGeom>
            <a:effectLst>
              <a:outerShdw blurRad="279400" dist="76200" dir="1860000">
                <a:srgbClr val="000000">
                  <a:alpha val="82000"/>
                </a:srgbClr>
              </a:outerShdw>
            </a:effectLst>
          </p:spPr>
        </p:pic>
        <p:pic>
          <p:nvPicPr>
            <p:cNvPr id="12" name="Picture 11"/>
            <p:cNvPicPr>
              <a:picLocks noChangeAspect="1"/>
            </p:cNvPicPr>
            <p:nvPr/>
          </p:nvPicPr>
          <p:blipFill>
            <a:blip r:embed="rId5"/>
            <a:stretch>
              <a:fillRect/>
            </a:stretch>
          </p:blipFill>
          <p:spPr>
            <a:xfrm>
              <a:off x="930544" y="1600200"/>
              <a:ext cx="2579255" cy="3439006"/>
            </a:xfrm>
            <a:prstGeom prst="rect">
              <a:avLst/>
            </a:prstGeom>
            <a:effectLst>
              <a:outerShdw blurRad="292100" dist="38100" dir="8760000">
                <a:srgbClr val="000000">
                  <a:alpha val="55000"/>
                </a:srgbClr>
              </a:outerShdw>
            </a:effectLst>
          </p:spPr>
        </p:pic>
      </p:grpSp>
      <p:sp>
        <p:nvSpPr>
          <p:cNvPr id="16" name="Rectangle 15"/>
          <p:cNvSpPr/>
          <p:nvPr/>
        </p:nvSpPr>
        <p:spPr>
          <a:xfrm>
            <a:off x="2487329" y="449346"/>
            <a:ext cx="4167123" cy="830997"/>
          </a:xfrm>
          <a:prstGeom prst="rect">
            <a:avLst/>
          </a:prstGeom>
        </p:spPr>
        <p:txBody>
          <a:bodyPr wrap="square">
            <a:spAutoFit/>
          </a:bodyPr>
          <a:lstStyle/>
          <a:p>
            <a:pPr algn="ctr">
              <a:buClr>
                <a:srgbClr val="C3260C"/>
              </a:buClr>
              <a:buSzPct val="25000"/>
            </a:pPr>
            <a:r>
              <a:rPr lang="en-US" sz="2400" b="1" dirty="0" smtClean="0">
                <a:solidFill>
                  <a:srgbClr val="9C1815"/>
                </a:solidFill>
                <a:latin typeface="Helvetica Neue UltraLight"/>
                <a:cs typeface="Helvetica Neue UltraLight"/>
                <a:sym typeface="Helvetica Neue"/>
              </a:rPr>
              <a:t>1 EXABYTE </a:t>
            </a:r>
            <a:r>
              <a:rPr lang="en-US" sz="2400" dirty="0" smtClean="0">
                <a:latin typeface="Helvetica Neue UltraLight"/>
                <a:cs typeface="Helvetica Neue UltraLight"/>
                <a:sym typeface="Helvetica Neue"/>
              </a:rPr>
              <a:t>PER DAY</a:t>
            </a:r>
          </a:p>
          <a:p>
            <a:pPr algn="ctr">
              <a:buClr>
                <a:srgbClr val="C3260C"/>
              </a:buClr>
              <a:buSzPct val="25000"/>
            </a:pPr>
            <a:r>
              <a:rPr lang="en-US" sz="2400" dirty="0" smtClean="0">
                <a:latin typeface="Helvetica Neue UltraLight"/>
                <a:ea typeface="Helvetica Neue"/>
                <a:cs typeface="Helvetica Neue UltraLight"/>
                <a:sym typeface="Helvetica Neue"/>
              </a:rPr>
              <a:t>1,000,000,000,000,000,000</a:t>
            </a:r>
            <a:endParaRPr lang="en-US" sz="2400" dirty="0">
              <a:latin typeface="Helvetica Neue UltraLight"/>
              <a:ea typeface="Helvetica Neue"/>
              <a:cs typeface="Helvetica Neue UltraLight"/>
              <a:sym typeface="Helvetica Neue"/>
            </a:endParaRPr>
          </a:p>
        </p:txBody>
      </p:sp>
      <p:cxnSp>
        <p:nvCxnSpPr>
          <p:cNvPr id="18" name="Shape 78"/>
          <p:cNvCxnSpPr/>
          <p:nvPr/>
        </p:nvCxnSpPr>
        <p:spPr>
          <a:xfrm>
            <a:off x="2281615" y="6296975"/>
            <a:ext cx="6678634" cy="7499"/>
          </a:xfrm>
          <a:prstGeom prst="straightConnector1">
            <a:avLst/>
          </a:prstGeom>
          <a:noFill/>
          <a:ln w="9525" cap="flat" cmpd="sng">
            <a:solidFill>
              <a:srgbClr val="000000"/>
            </a:solidFill>
            <a:prstDash val="solid"/>
            <a:round/>
            <a:headEnd type="none" w="lg" len="lg"/>
            <a:tailEnd type="none" w="lg" len="lg"/>
          </a:ln>
        </p:spPr>
      </p:cxnSp>
    </p:spTree>
    <p:extLst>
      <p:ext uri="{BB962C8B-B14F-4D97-AF65-F5344CB8AC3E}">
        <p14:creationId xmlns:p14="http://schemas.microsoft.com/office/powerpoint/2010/main" val="8114178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rcRect t="49667"/>
          <a:stretch>
            <a:fillRect/>
          </a:stretch>
        </p:blipFill>
        <p:spPr>
          <a:xfrm>
            <a:off x="457200" y="970781"/>
            <a:ext cx="14432469" cy="5155382"/>
          </a:xfrm>
          <a:prstGeom prst="rect">
            <a:avLst/>
          </a:prstGeom>
        </p:spPr>
      </p:pic>
      <p:sp>
        <p:nvSpPr>
          <p:cNvPr id="6" name="TextBox 5"/>
          <p:cNvSpPr txBox="1"/>
          <p:nvPr/>
        </p:nvSpPr>
        <p:spPr>
          <a:xfrm>
            <a:off x="682015" y="6278906"/>
            <a:ext cx="565742" cy="369332"/>
          </a:xfrm>
          <a:prstGeom prst="rect">
            <a:avLst/>
          </a:prstGeom>
          <a:noFill/>
        </p:spPr>
        <p:txBody>
          <a:bodyPr wrap="none" rtlCol="0">
            <a:spAutoFit/>
          </a:bodyPr>
          <a:lstStyle/>
          <a:p>
            <a:r>
              <a:rPr lang="en-US" dirty="0" smtClean="0"/>
              <a:t>IBM</a:t>
            </a:r>
            <a:endParaRPr lang="en-US" dirty="0"/>
          </a:p>
        </p:txBody>
      </p:sp>
    </p:spTree>
    <p:extLst>
      <p:ext uri="{BB962C8B-B14F-4D97-AF65-F5344CB8AC3E}">
        <p14:creationId xmlns:p14="http://schemas.microsoft.com/office/powerpoint/2010/main" val="22224610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84" r="-329"/>
          <a:stretch/>
        </p:blipFill>
        <p:spPr>
          <a:xfrm>
            <a:off x="2736130" y="656826"/>
            <a:ext cx="3723476" cy="5008726"/>
          </a:xfrm>
        </p:spPr>
      </p:pic>
      <p:sp>
        <p:nvSpPr>
          <p:cNvPr id="5" name="Rectangle 4"/>
          <p:cNvSpPr/>
          <p:nvPr/>
        </p:nvSpPr>
        <p:spPr>
          <a:xfrm>
            <a:off x="2351999" y="6406252"/>
            <a:ext cx="2265523" cy="276999"/>
          </a:xfrm>
          <a:prstGeom prst="rect">
            <a:avLst/>
          </a:prstGeom>
        </p:spPr>
        <p:txBody>
          <a:bodyPr wrap="none">
            <a:spAutoFit/>
          </a:bodyPr>
          <a:lstStyle/>
          <a:p>
            <a:r>
              <a:rPr lang="en-US" sz="1200" dirty="0" smtClean="0">
                <a:latin typeface="Helvetica Neue"/>
                <a:cs typeface="Helvetica Neue"/>
              </a:rPr>
              <a:t>Ericsson </a:t>
            </a:r>
            <a:r>
              <a:rPr lang="en-US" sz="1200" dirty="0" err="1" smtClean="0">
                <a:latin typeface="Helvetica Neue"/>
                <a:cs typeface="Helvetica Neue"/>
              </a:rPr>
              <a:t>ConsumerLab</a:t>
            </a:r>
            <a:r>
              <a:rPr lang="en-US" sz="1200" dirty="0" smtClean="0">
                <a:latin typeface="Helvetica Neue"/>
                <a:cs typeface="Helvetica Neue"/>
              </a:rPr>
              <a:t> (2013</a:t>
            </a:r>
            <a:r>
              <a:rPr lang="en-US" sz="1200" dirty="0" smtClean="0"/>
              <a:t>) </a:t>
            </a:r>
            <a:endParaRPr lang="en-US" sz="1200" dirty="0"/>
          </a:p>
        </p:txBody>
      </p:sp>
      <p:sp>
        <p:nvSpPr>
          <p:cNvPr id="6" name="Shape 76"/>
          <p:cNvSpPr txBox="1">
            <a:spLocks/>
          </p:cNvSpPr>
          <p:nvPr/>
        </p:nvSpPr>
        <p:spPr>
          <a:xfrm>
            <a:off x="6164535" y="6304600"/>
            <a:ext cx="2795690" cy="413699"/>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pPr>
              <a:buClr>
                <a:srgbClr val="C3260C"/>
              </a:buClr>
              <a:buSzPct val="25000"/>
            </a:pPr>
            <a:r>
              <a:rPr lang="en-US" sz="2400" dirty="0" smtClean="0">
                <a:solidFill>
                  <a:schemeClr val="tx1"/>
                </a:solidFill>
                <a:latin typeface="Helvetica Neue UltraLight"/>
                <a:cs typeface="Helvetica Neue UltraLight"/>
              </a:rPr>
              <a:t>FUTURE OF AFRICA</a:t>
            </a:r>
            <a:endParaRPr lang="en-US" sz="2400" dirty="0">
              <a:solidFill>
                <a:schemeClr val="tx1"/>
              </a:solidFill>
              <a:latin typeface="Helvetica Neue UltraLight"/>
              <a:ea typeface="Helvetica Neue"/>
              <a:cs typeface="Helvetica Neue UltraLight"/>
              <a:sym typeface="Helvetica Neue"/>
            </a:endParaRPr>
          </a:p>
        </p:txBody>
      </p:sp>
      <p:sp>
        <p:nvSpPr>
          <p:cNvPr id="15" name="Shape 93"/>
          <p:cNvSpPr txBox="1">
            <a:spLocks/>
          </p:cNvSpPr>
          <p:nvPr/>
        </p:nvSpPr>
        <p:spPr>
          <a:xfrm>
            <a:off x="56363" y="5964511"/>
            <a:ext cx="3046754" cy="801599"/>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None/>
              <a:defRPr sz="5200" b="0" i="0" u="none" strike="noStrike" cap="none" baseline="0">
                <a:solidFill>
                  <a:schemeClr val="dk1"/>
                </a:solidFill>
                <a:latin typeface="Arial"/>
                <a:ea typeface="Arial"/>
                <a:cs typeface="Arial"/>
                <a:sym typeface="Arial"/>
                <a:rtl val="0"/>
              </a:defRPr>
            </a:lvl1pPr>
            <a:lvl2pPr algn="ctr">
              <a:spcBef>
                <a:spcPts val="0"/>
              </a:spcBef>
              <a:buClr>
                <a:schemeClr val="dk1"/>
              </a:buClr>
              <a:buSzPct val="100000"/>
              <a:buNone/>
              <a:defRPr sz="5200">
                <a:solidFill>
                  <a:schemeClr val="dk1"/>
                </a:solidFill>
              </a:defRPr>
            </a:lvl2pPr>
            <a:lvl3pPr algn="ctr">
              <a:spcBef>
                <a:spcPts val="0"/>
              </a:spcBef>
              <a:buClr>
                <a:schemeClr val="dk1"/>
              </a:buClr>
              <a:buSzPct val="100000"/>
              <a:buNone/>
              <a:defRPr sz="5200">
                <a:solidFill>
                  <a:schemeClr val="dk1"/>
                </a:solidFill>
              </a:defRPr>
            </a:lvl3pPr>
            <a:lvl4pPr algn="ctr">
              <a:spcBef>
                <a:spcPts val="0"/>
              </a:spcBef>
              <a:buClr>
                <a:schemeClr val="dk1"/>
              </a:buClr>
              <a:buSzPct val="100000"/>
              <a:buNone/>
              <a:defRPr sz="5200">
                <a:solidFill>
                  <a:schemeClr val="dk1"/>
                </a:solidFill>
              </a:defRPr>
            </a:lvl4pPr>
            <a:lvl5pPr algn="ctr">
              <a:spcBef>
                <a:spcPts val="0"/>
              </a:spcBef>
              <a:buClr>
                <a:schemeClr val="dk1"/>
              </a:buClr>
              <a:buSzPct val="100000"/>
              <a:buNone/>
              <a:defRPr sz="5200">
                <a:solidFill>
                  <a:schemeClr val="dk1"/>
                </a:solidFill>
              </a:defRPr>
            </a:lvl5pPr>
            <a:lvl6pPr algn="ctr">
              <a:spcBef>
                <a:spcPts val="0"/>
              </a:spcBef>
              <a:buClr>
                <a:schemeClr val="dk1"/>
              </a:buClr>
              <a:buSzPct val="100000"/>
              <a:buNone/>
              <a:defRPr sz="5200">
                <a:solidFill>
                  <a:schemeClr val="dk1"/>
                </a:solidFill>
              </a:defRPr>
            </a:lvl6pPr>
            <a:lvl7pPr algn="ctr">
              <a:spcBef>
                <a:spcPts val="0"/>
              </a:spcBef>
              <a:buClr>
                <a:schemeClr val="dk1"/>
              </a:buClr>
              <a:buSzPct val="100000"/>
              <a:buNone/>
              <a:defRPr sz="5200">
                <a:solidFill>
                  <a:schemeClr val="dk1"/>
                </a:solidFill>
              </a:defRPr>
            </a:lvl7pPr>
            <a:lvl8pPr algn="ctr">
              <a:spcBef>
                <a:spcPts val="0"/>
              </a:spcBef>
              <a:buClr>
                <a:schemeClr val="dk1"/>
              </a:buClr>
              <a:buSzPct val="100000"/>
              <a:buNone/>
              <a:defRPr sz="5200">
                <a:solidFill>
                  <a:schemeClr val="dk1"/>
                </a:solidFill>
              </a:defRPr>
            </a:lvl8pPr>
            <a:lvl9pPr algn="ctr">
              <a:spcBef>
                <a:spcPts val="0"/>
              </a:spcBef>
              <a:buClr>
                <a:schemeClr val="dk1"/>
              </a:buClr>
              <a:buSzPct val="100000"/>
              <a:buNone/>
              <a:defRPr sz="5200">
                <a:solidFill>
                  <a:schemeClr val="dk1"/>
                </a:solidFill>
              </a:defRPr>
            </a:lvl9pPr>
          </a:lstStyle>
          <a:p>
            <a:pPr algn="l">
              <a:buClr>
                <a:srgbClr val="C3260C"/>
              </a:buClr>
              <a:buSzPct val="25000"/>
              <a:buFont typeface="Georgia"/>
              <a:buNone/>
            </a:pPr>
            <a:r>
              <a:rPr lang="en-US" sz="4400" b="1" dirty="0" smtClean="0">
                <a:solidFill>
                  <a:schemeClr val="bg2">
                    <a:lumMod val="75000"/>
                  </a:schemeClr>
                </a:solidFill>
                <a:latin typeface="Helvetica Neue"/>
                <a:ea typeface="Helvetica Neue"/>
                <a:cs typeface="Helvetica Neue"/>
                <a:sym typeface="Helvetica Neue"/>
              </a:rPr>
              <a:t>WHY?</a:t>
            </a:r>
            <a:endParaRPr lang="en-US" sz="4400" b="1" dirty="0">
              <a:solidFill>
                <a:schemeClr val="bg2">
                  <a:lumMod val="75000"/>
                </a:schemeClr>
              </a:solidFill>
              <a:latin typeface="Helvetica Neue"/>
              <a:ea typeface="Helvetica Neue"/>
              <a:cs typeface="Helvetica Neue"/>
              <a:sym typeface="Helvetica Neue"/>
            </a:endParaRPr>
          </a:p>
        </p:txBody>
      </p:sp>
      <p:sp>
        <p:nvSpPr>
          <p:cNvPr id="16" name="Shape 95"/>
          <p:cNvSpPr txBox="1">
            <a:spLocks/>
          </p:cNvSpPr>
          <p:nvPr/>
        </p:nvSpPr>
        <p:spPr>
          <a:xfrm>
            <a:off x="0" y="5990680"/>
            <a:ext cx="2351999" cy="801599"/>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pPr>
              <a:buClr>
                <a:srgbClr val="C3260C"/>
              </a:buClr>
              <a:buSzPct val="25000"/>
              <a:buFont typeface="Georgia"/>
              <a:buNone/>
            </a:pPr>
            <a:r>
              <a:rPr lang="en-US" sz="4400" b="1" dirty="0" smtClean="0">
                <a:solidFill>
                  <a:srgbClr val="FFFFFF"/>
                </a:solidFill>
                <a:latin typeface="Helvetica Neue"/>
                <a:ea typeface="Helvetica Neue"/>
                <a:cs typeface="Helvetica Neue"/>
                <a:sym typeface="Helvetica Neue"/>
              </a:rPr>
              <a:t>WHY?</a:t>
            </a:r>
          </a:p>
          <a:p>
            <a:pPr>
              <a:buClr>
                <a:srgbClr val="C3260C"/>
              </a:buClr>
              <a:buFont typeface="Georgia"/>
              <a:buNone/>
            </a:pPr>
            <a:endParaRPr lang="en-US" sz="4600" b="1" dirty="0">
              <a:solidFill>
                <a:srgbClr val="FFFFFF"/>
              </a:solidFill>
              <a:latin typeface="Helvetica Neue"/>
              <a:ea typeface="Helvetica Neue"/>
              <a:cs typeface="Helvetica Neue"/>
              <a:sym typeface="Helvetica Neue"/>
            </a:endParaRPr>
          </a:p>
        </p:txBody>
      </p:sp>
      <p:cxnSp>
        <p:nvCxnSpPr>
          <p:cNvPr id="17" name="Shape 78"/>
          <p:cNvCxnSpPr/>
          <p:nvPr/>
        </p:nvCxnSpPr>
        <p:spPr>
          <a:xfrm>
            <a:off x="1975556" y="6285846"/>
            <a:ext cx="6984693" cy="18628"/>
          </a:xfrm>
          <a:prstGeom prst="straightConnector1">
            <a:avLst/>
          </a:prstGeom>
          <a:noFill/>
          <a:ln w="9525" cap="flat" cmpd="sng">
            <a:solidFill>
              <a:srgbClr val="000000"/>
            </a:solidFill>
            <a:prstDash val="solid"/>
            <a:round/>
            <a:headEnd type="none" w="lg" len="lg"/>
            <a:tailEnd type="none" w="lg" len="lg"/>
          </a:ln>
        </p:spPr>
      </p:cxnSp>
    </p:spTree>
    <p:extLst>
      <p:ext uri="{BB962C8B-B14F-4D97-AF65-F5344CB8AC3E}">
        <p14:creationId xmlns:p14="http://schemas.microsoft.com/office/powerpoint/2010/main" val="39581148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t="-1319" b="541"/>
          <a:stretch/>
        </p:blipFill>
        <p:spPr>
          <a:xfrm>
            <a:off x="173847" y="1417638"/>
            <a:ext cx="8802855" cy="4518829"/>
          </a:xfrm>
        </p:spPr>
      </p:pic>
    </p:spTree>
    <p:extLst>
      <p:ext uri="{BB962C8B-B14F-4D97-AF65-F5344CB8AC3E}">
        <p14:creationId xmlns:p14="http://schemas.microsoft.com/office/powerpoint/2010/main" val="19251398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rcRect l="41389" b="49644"/>
          <a:stretch>
            <a:fillRect/>
          </a:stretch>
        </p:blipFill>
        <p:spPr>
          <a:xfrm>
            <a:off x="227844" y="674416"/>
            <a:ext cx="8458956" cy="5157676"/>
          </a:xfrm>
          <a:prstGeom prst="rect">
            <a:avLst/>
          </a:prstGeom>
        </p:spPr>
      </p:pic>
      <p:sp>
        <p:nvSpPr>
          <p:cNvPr id="6" name="TextBox 5"/>
          <p:cNvSpPr txBox="1"/>
          <p:nvPr/>
        </p:nvSpPr>
        <p:spPr>
          <a:xfrm>
            <a:off x="682015" y="6278906"/>
            <a:ext cx="565742" cy="369332"/>
          </a:xfrm>
          <a:prstGeom prst="rect">
            <a:avLst/>
          </a:prstGeom>
          <a:noFill/>
        </p:spPr>
        <p:txBody>
          <a:bodyPr wrap="none" rtlCol="0">
            <a:spAutoFit/>
          </a:bodyPr>
          <a:lstStyle/>
          <a:p>
            <a:r>
              <a:rPr lang="en-US" dirty="0" smtClean="0"/>
              <a:t>IBM</a:t>
            </a:r>
            <a:endParaRPr lang="en-US" dirty="0"/>
          </a:p>
        </p:txBody>
      </p:sp>
    </p:spTree>
    <p:extLst>
      <p:ext uri="{BB962C8B-B14F-4D97-AF65-F5344CB8AC3E}">
        <p14:creationId xmlns:p14="http://schemas.microsoft.com/office/powerpoint/2010/main" val="35832757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rcRect l="57021" t="49667"/>
          <a:stretch>
            <a:fillRect/>
          </a:stretch>
        </p:blipFill>
        <p:spPr>
          <a:xfrm>
            <a:off x="808350" y="535724"/>
            <a:ext cx="7175930" cy="5964121"/>
          </a:xfrm>
          <a:prstGeom prst="rect">
            <a:avLst/>
          </a:prstGeom>
        </p:spPr>
      </p:pic>
    </p:spTree>
    <p:extLst>
      <p:ext uri="{BB962C8B-B14F-4D97-AF65-F5344CB8AC3E}">
        <p14:creationId xmlns:p14="http://schemas.microsoft.com/office/powerpoint/2010/main" val="23653867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t="1115" b="1115"/>
          <a:stretch>
            <a:fillRect/>
          </a:stretch>
        </p:blipFill>
        <p:spPr/>
      </p:pic>
    </p:spTree>
    <p:extLst>
      <p:ext uri="{BB962C8B-B14F-4D97-AF65-F5344CB8AC3E}">
        <p14:creationId xmlns:p14="http://schemas.microsoft.com/office/powerpoint/2010/main" val="40348401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789" r="-1997"/>
          <a:stretch/>
        </p:blipFill>
        <p:spPr>
          <a:xfrm>
            <a:off x="2625452" y="150384"/>
            <a:ext cx="6325278" cy="6583362"/>
          </a:xfrm>
        </p:spPr>
      </p:pic>
      <p:sp>
        <p:nvSpPr>
          <p:cNvPr id="6" name="Rectangle 5"/>
          <p:cNvSpPr/>
          <p:nvPr/>
        </p:nvSpPr>
        <p:spPr>
          <a:xfrm>
            <a:off x="375258" y="259841"/>
            <a:ext cx="2912828" cy="584776"/>
          </a:xfrm>
          <a:prstGeom prst="rect">
            <a:avLst/>
          </a:prstGeom>
        </p:spPr>
        <p:txBody>
          <a:bodyPr wrap="square">
            <a:spAutoFit/>
          </a:bodyPr>
          <a:lstStyle/>
          <a:p>
            <a:r>
              <a:rPr lang="en-US" sz="3200" b="1" dirty="0" smtClean="0"/>
              <a:t>BIG BAND: type</a:t>
            </a:r>
            <a:endParaRPr lang="en-US" sz="3200" b="1" dirty="0"/>
          </a:p>
        </p:txBody>
      </p:sp>
      <p:sp>
        <p:nvSpPr>
          <p:cNvPr id="7" name="Rectangle 6"/>
          <p:cNvSpPr/>
          <p:nvPr/>
        </p:nvSpPr>
        <p:spPr>
          <a:xfrm>
            <a:off x="126771" y="4702421"/>
            <a:ext cx="2498681" cy="2031325"/>
          </a:xfrm>
          <a:prstGeom prst="rect">
            <a:avLst/>
          </a:prstGeom>
        </p:spPr>
        <p:txBody>
          <a:bodyPr wrap="square">
            <a:spAutoFit/>
          </a:bodyPr>
          <a:lstStyle/>
          <a:p>
            <a:r>
              <a:rPr lang="en-US" dirty="0" smtClean="0"/>
              <a:t>associated with jazz and the Swing Era typically consisting of percussion, brass, and woodwind instruments </a:t>
            </a:r>
            <a:r>
              <a:rPr lang="en-US" dirty="0" err="1" smtClean="0"/>
              <a:t>totalling</a:t>
            </a:r>
            <a:r>
              <a:rPr lang="en-US" dirty="0" smtClean="0"/>
              <a:t> </a:t>
            </a:r>
            <a:r>
              <a:rPr lang="en-US" b="1" dirty="0" smtClean="0"/>
              <a:t>approximately 12 to 25 musicians</a:t>
            </a:r>
            <a:endParaRPr lang="en-US" b="1" dirty="0"/>
          </a:p>
        </p:txBody>
      </p:sp>
    </p:spTree>
    <p:extLst>
      <p:ext uri="{BB962C8B-B14F-4D97-AF65-F5344CB8AC3E}">
        <p14:creationId xmlns:p14="http://schemas.microsoft.com/office/powerpoint/2010/main" val="27114208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a:xfrm>
            <a:off x="457200" y="2581022"/>
            <a:ext cx="8229600" cy="1208044"/>
          </a:xfrm>
        </p:spPr>
        <p:txBody>
          <a:bodyPr/>
          <a:lstStyle/>
          <a:p>
            <a:pPr marL="0" indent="0" algn="ctr">
              <a:buNone/>
            </a:pPr>
            <a:r>
              <a:rPr lang="en-US" dirty="0" smtClean="0"/>
              <a:t>What are the sources of Big Data in Africa?</a:t>
            </a:r>
            <a:endParaRPr lang="en-US" dirty="0"/>
          </a:p>
        </p:txBody>
      </p:sp>
    </p:spTree>
    <p:extLst>
      <p:ext uri="{BB962C8B-B14F-4D97-AF65-F5344CB8AC3E}">
        <p14:creationId xmlns:p14="http://schemas.microsoft.com/office/powerpoint/2010/main" val="335944564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225"/>
            <a:ext cx="8229600" cy="1143000"/>
          </a:xfrm>
        </p:spPr>
        <p:txBody>
          <a:bodyPr>
            <a:normAutofit fontScale="90000"/>
          </a:bodyPr>
          <a:lstStyle/>
          <a:p>
            <a:r>
              <a:rPr lang="en-US" sz="6600" b="1" dirty="0" smtClean="0"/>
              <a:t>BIG DATA </a:t>
            </a:r>
            <a:br>
              <a:rPr lang="en-US" sz="6600" b="1" dirty="0" smtClean="0"/>
            </a:br>
            <a:r>
              <a:rPr lang="en-US" sz="6600" b="1" dirty="0" smtClean="0"/>
              <a:t>USE CASES</a:t>
            </a:r>
            <a:endParaRPr lang="en-US" sz="6600" b="1" dirty="0"/>
          </a:p>
        </p:txBody>
      </p:sp>
    </p:spTree>
    <p:extLst>
      <p:ext uri="{BB962C8B-B14F-4D97-AF65-F5344CB8AC3E}">
        <p14:creationId xmlns:p14="http://schemas.microsoft.com/office/powerpoint/2010/main" val="32762162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l="-18187" r="-18187"/>
          <a:stretch>
            <a:fillRect/>
          </a:stretch>
        </p:blipFill>
        <p:spPr>
          <a:xfrm>
            <a:off x="457200" y="1241251"/>
            <a:ext cx="8229600" cy="4525963"/>
          </a:xfrm>
        </p:spPr>
      </p:pic>
    </p:spTree>
    <p:extLst>
      <p:ext uri="{BB962C8B-B14F-4D97-AF65-F5344CB8AC3E}">
        <p14:creationId xmlns:p14="http://schemas.microsoft.com/office/powerpoint/2010/main" val="39876735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use cases</a:t>
            </a:r>
            <a:endParaRPr lang="en-US" dirty="0"/>
          </a:p>
        </p:txBody>
      </p:sp>
      <p:pic>
        <p:nvPicPr>
          <p:cNvPr id="4" name="Content Placeholder 3"/>
          <p:cNvPicPr>
            <a:picLocks noGrp="1" noChangeAspect="1"/>
          </p:cNvPicPr>
          <p:nvPr>
            <p:ph idx="1"/>
          </p:nvPr>
        </p:nvPicPr>
        <p:blipFill rotWithShape="1">
          <a:blip r:embed="rId2"/>
          <a:srcRect l="544" r="1216"/>
          <a:stretch/>
        </p:blipFill>
        <p:spPr>
          <a:xfrm>
            <a:off x="1884737" y="1417637"/>
            <a:ext cx="5623975" cy="5305643"/>
          </a:xfrm>
        </p:spPr>
      </p:pic>
      <p:sp>
        <p:nvSpPr>
          <p:cNvPr id="6" name="Rectangle 5"/>
          <p:cNvSpPr/>
          <p:nvPr/>
        </p:nvSpPr>
        <p:spPr>
          <a:xfrm>
            <a:off x="899530" y="6353948"/>
            <a:ext cx="565742" cy="369332"/>
          </a:xfrm>
          <a:prstGeom prst="rect">
            <a:avLst/>
          </a:prstGeom>
        </p:spPr>
        <p:txBody>
          <a:bodyPr wrap="none">
            <a:spAutoFit/>
          </a:bodyPr>
          <a:lstStyle/>
          <a:p>
            <a:r>
              <a:rPr lang="en-US" dirty="0" smtClean="0"/>
              <a:t>IBM</a:t>
            </a:r>
            <a:endParaRPr lang="en-US" dirty="0"/>
          </a:p>
        </p:txBody>
      </p:sp>
    </p:spTree>
    <p:extLst>
      <p:ext uri="{BB962C8B-B14F-4D97-AF65-F5344CB8AC3E}">
        <p14:creationId xmlns:p14="http://schemas.microsoft.com/office/powerpoint/2010/main" val="29094158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Use Cases II</a:t>
            </a:r>
            <a:endParaRPr lang="en-US" dirty="0"/>
          </a:p>
        </p:txBody>
      </p:sp>
      <p:sp>
        <p:nvSpPr>
          <p:cNvPr id="4" name="Rectangle 3"/>
          <p:cNvSpPr/>
          <p:nvPr/>
        </p:nvSpPr>
        <p:spPr>
          <a:xfrm>
            <a:off x="189608" y="1681409"/>
            <a:ext cx="4572000" cy="2308324"/>
          </a:xfrm>
          <a:prstGeom prst="rect">
            <a:avLst/>
          </a:prstGeom>
        </p:spPr>
        <p:txBody>
          <a:bodyPr>
            <a:spAutoFit/>
          </a:bodyPr>
          <a:lstStyle/>
          <a:p>
            <a:pPr algn="ctr"/>
            <a:r>
              <a:rPr lang="en-US" dirty="0" smtClean="0"/>
              <a:t> </a:t>
            </a:r>
            <a:r>
              <a:rPr lang="en-US" b="1" dirty="0" smtClean="0">
                <a:solidFill>
                  <a:srgbClr val="800000"/>
                </a:solidFill>
              </a:rPr>
              <a:t>Telecommunications Use Cases</a:t>
            </a:r>
          </a:p>
          <a:p>
            <a:pPr algn="ctr"/>
            <a:endParaRPr lang="en-US" dirty="0" smtClean="0"/>
          </a:p>
          <a:p>
            <a:pPr algn="ctr"/>
            <a:r>
              <a:rPr lang="en-US" dirty="0" smtClean="0"/>
              <a:t>Revenue assurance and price optimization</a:t>
            </a:r>
          </a:p>
          <a:p>
            <a:pPr algn="ctr"/>
            <a:r>
              <a:rPr lang="en-US" dirty="0" smtClean="0"/>
              <a:t>Customer churn prevention</a:t>
            </a:r>
          </a:p>
          <a:p>
            <a:pPr algn="ctr"/>
            <a:r>
              <a:rPr lang="en-US" dirty="0" smtClean="0"/>
              <a:t>Campaign management and customer loyalty</a:t>
            </a:r>
          </a:p>
          <a:p>
            <a:pPr algn="ctr"/>
            <a:r>
              <a:rPr lang="en-US" dirty="0" smtClean="0"/>
              <a:t>Call Detail Record (CDR) analysis</a:t>
            </a:r>
          </a:p>
          <a:p>
            <a:pPr algn="ctr"/>
            <a:r>
              <a:rPr lang="en-US" dirty="0" smtClean="0"/>
              <a:t>Network performance and optimization</a:t>
            </a:r>
          </a:p>
          <a:p>
            <a:pPr algn="ctr"/>
            <a:r>
              <a:rPr lang="en-US" dirty="0" smtClean="0"/>
              <a:t>Mobile User Location analysis</a:t>
            </a:r>
            <a:endParaRPr lang="en-US" dirty="0"/>
          </a:p>
        </p:txBody>
      </p:sp>
      <p:sp>
        <p:nvSpPr>
          <p:cNvPr id="5" name="Rectangle 4"/>
          <p:cNvSpPr/>
          <p:nvPr/>
        </p:nvSpPr>
        <p:spPr>
          <a:xfrm>
            <a:off x="5410431" y="1550373"/>
            <a:ext cx="3519394" cy="1754327"/>
          </a:xfrm>
          <a:prstGeom prst="rect">
            <a:avLst/>
          </a:prstGeom>
        </p:spPr>
        <p:txBody>
          <a:bodyPr wrap="square">
            <a:spAutoFit/>
          </a:bodyPr>
          <a:lstStyle/>
          <a:p>
            <a:pPr algn="ctr"/>
            <a:r>
              <a:rPr lang="en-US" dirty="0" smtClean="0"/>
              <a:t> </a:t>
            </a:r>
            <a:r>
              <a:rPr lang="en-US" b="1" dirty="0" smtClean="0">
                <a:solidFill>
                  <a:srgbClr val="800000"/>
                </a:solidFill>
              </a:rPr>
              <a:t>Government Use Cases</a:t>
            </a:r>
          </a:p>
          <a:p>
            <a:pPr algn="ctr"/>
            <a:endParaRPr lang="en-US" dirty="0" smtClean="0"/>
          </a:p>
          <a:p>
            <a:pPr algn="ctr"/>
            <a:r>
              <a:rPr lang="en-US" dirty="0" smtClean="0"/>
              <a:t>Fraud detection</a:t>
            </a:r>
          </a:p>
          <a:p>
            <a:pPr algn="ctr"/>
            <a:r>
              <a:rPr lang="en-US" dirty="0" smtClean="0"/>
              <a:t>Threat detection</a:t>
            </a:r>
          </a:p>
          <a:p>
            <a:pPr algn="ctr"/>
            <a:r>
              <a:rPr lang="en-US" dirty="0" err="1" smtClean="0"/>
              <a:t>Cybersecurity</a:t>
            </a:r>
            <a:endParaRPr lang="en-US" dirty="0" smtClean="0"/>
          </a:p>
          <a:p>
            <a:pPr algn="ctr"/>
            <a:r>
              <a:rPr lang="en-US" dirty="0" smtClean="0"/>
              <a:t>Compliance and regulatory analysis</a:t>
            </a:r>
            <a:endParaRPr lang="en-US" dirty="0"/>
          </a:p>
        </p:txBody>
      </p:sp>
      <p:sp>
        <p:nvSpPr>
          <p:cNvPr id="6" name="Rectangle 5"/>
          <p:cNvSpPr/>
          <p:nvPr/>
        </p:nvSpPr>
        <p:spPr>
          <a:xfrm>
            <a:off x="3593069" y="4111968"/>
            <a:ext cx="4572000" cy="2585323"/>
          </a:xfrm>
          <a:prstGeom prst="rect">
            <a:avLst/>
          </a:prstGeom>
        </p:spPr>
        <p:txBody>
          <a:bodyPr>
            <a:spAutoFit/>
          </a:bodyPr>
          <a:lstStyle/>
          <a:p>
            <a:pPr algn="ctr"/>
            <a:r>
              <a:rPr lang="en-US" b="1" dirty="0" smtClean="0">
                <a:solidFill>
                  <a:srgbClr val="800000"/>
                </a:solidFill>
              </a:rPr>
              <a:t> E-Commerce Use-Cases</a:t>
            </a:r>
          </a:p>
          <a:p>
            <a:pPr algn="ctr"/>
            <a:endParaRPr lang="en-US" dirty="0" smtClean="0"/>
          </a:p>
          <a:p>
            <a:pPr algn="ctr"/>
            <a:r>
              <a:rPr lang="en-US" dirty="0" smtClean="0"/>
              <a:t>Cross-Channel Analytics</a:t>
            </a:r>
          </a:p>
          <a:p>
            <a:pPr algn="ctr"/>
            <a:r>
              <a:rPr lang="en-US" dirty="0" smtClean="0"/>
              <a:t>Event Analytics</a:t>
            </a:r>
          </a:p>
          <a:p>
            <a:pPr algn="ctr"/>
            <a:r>
              <a:rPr lang="en-US" dirty="0" smtClean="0"/>
              <a:t>Recommendation Engines using Predictive Analytics</a:t>
            </a:r>
          </a:p>
          <a:p>
            <a:pPr algn="ctr"/>
            <a:r>
              <a:rPr lang="en-US" dirty="0" smtClean="0"/>
              <a:t>Right Offer at the Right time</a:t>
            </a:r>
          </a:p>
          <a:p>
            <a:pPr algn="ctr"/>
            <a:r>
              <a:rPr lang="en-US" dirty="0" smtClean="0"/>
              <a:t>Next Best Offer or Next Best Action (</a:t>
            </a:r>
            <a:r>
              <a:rPr lang="en-US" dirty="0" err="1" smtClean="0"/>
              <a:t>Ebay</a:t>
            </a:r>
            <a:r>
              <a:rPr lang="en-US" dirty="0" smtClean="0"/>
              <a:t>, Netflix, Amazon and Others)</a:t>
            </a:r>
            <a:endParaRPr lang="en-US" dirty="0"/>
          </a:p>
        </p:txBody>
      </p:sp>
      <p:sp>
        <p:nvSpPr>
          <p:cNvPr id="7" name="Rectangle 6"/>
          <p:cNvSpPr/>
          <p:nvPr/>
        </p:nvSpPr>
        <p:spPr>
          <a:xfrm>
            <a:off x="72274" y="6566486"/>
            <a:ext cx="3103603" cy="261610"/>
          </a:xfrm>
          <a:prstGeom prst="rect">
            <a:avLst/>
          </a:prstGeom>
        </p:spPr>
        <p:txBody>
          <a:bodyPr wrap="square">
            <a:spAutoFit/>
          </a:bodyPr>
          <a:lstStyle/>
          <a:p>
            <a:r>
              <a:rPr lang="en-US" sz="1100" dirty="0" smtClean="0"/>
              <a:t>https://</a:t>
            </a:r>
            <a:r>
              <a:rPr lang="en-US" sz="1100" dirty="0" err="1" smtClean="0"/>
              <a:t>pramanicks.wordpress.com</a:t>
            </a:r>
            <a:r>
              <a:rPr lang="en-US" sz="1100" dirty="0" smtClean="0"/>
              <a:t>/tag/use-cases/</a:t>
            </a:r>
            <a:endParaRPr lang="en-US" sz="1100" dirty="0"/>
          </a:p>
        </p:txBody>
      </p:sp>
    </p:spTree>
    <p:extLst>
      <p:ext uri="{BB962C8B-B14F-4D97-AF65-F5344CB8AC3E}">
        <p14:creationId xmlns:p14="http://schemas.microsoft.com/office/powerpoint/2010/main" val="29975768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262" r="230"/>
          <a:stretch/>
        </p:blipFill>
        <p:spPr>
          <a:xfrm>
            <a:off x="122412" y="425834"/>
            <a:ext cx="8890563" cy="6049049"/>
          </a:xfrm>
        </p:spPr>
      </p:pic>
    </p:spTree>
    <p:extLst>
      <p:ext uri="{BB962C8B-B14F-4D97-AF65-F5344CB8AC3E}">
        <p14:creationId xmlns:p14="http://schemas.microsoft.com/office/powerpoint/2010/main" val="379696983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srcRect l="-1140" r="-1140"/>
          <a:stretch>
            <a:fillRect/>
          </a:stretch>
        </p:blipFill>
        <p:spPr>
          <a:xfrm>
            <a:off x="95827" y="1547036"/>
            <a:ext cx="8776821" cy="4826913"/>
          </a:xfrm>
        </p:spPr>
      </p:pic>
    </p:spTree>
    <p:extLst>
      <p:ext uri="{BB962C8B-B14F-4D97-AF65-F5344CB8AC3E}">
        <p14:creationId xmlns:p14="http://schemas.microsoft.com/office/powerpoint/2010/main" val="153932448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l="-13622" r="-13622"/>
          <a:stretch>
            <a:fillRect/>
          </a:stretch>
        </p:blipFill>
        <p:spPr>
          <a:xfrm>
            <a:off x="-1032492" y="165162"/>
            <a:ext cx="11082992" cy="6095219"/>
          </a:xfrm>
        </p:spPr>
      </p:pic>
      <p:sp>
        <p:nvSpPr>
          <p:cNvPr id="5" name="Rectangle 4"/>
          <p:cNvSpPr/>
          <p:nvPr/>
        </p:nvSpPr>
        <p:spPr>
          <a:xfrm>
            <a:off x="1373213" y="311485"/>
            <a:ext cx="6308521" cy="707886"/>
          </a:xfrm>
          <a:prstGeom prst="rect">
            <a:avLst/>
          </a:prstGeom>
          <a:solidFill>
            <a:schemeClr val="bg1"/>
          </a:solidFill>
        </p:spPr>
        <p:txBody>
          <a:bodyPr wrap="square">
            <a:spAutoFit/>
          </a:bodyPr>
          <a:lstStyle/>
          <a:p>
            <a:pPr algn="ctr"/>
            <a:r>
              <a:rPr lang="en-US" sz="2000" b="1" dirty="0" smtClean="0"/>
              <a:t>BIG DATA use-cases / applications from a sample of over 100 companies</a:t>
            </a:r>
            <a:endParaRPr lang="en-US" sz="2000" b="1" dirty="0"/>
          </a:p>
        </p:txBody>
      </p:sp>
      <p:sp>
        <p:nvSpPr>
          <p:cNvPr id="6" name="Rectangle 5"/>
          <p:cNvSpPr/>
          <p:nvPr/>
        </p:nvSpPr>
        <p:spPr>
          <a:xfrm>
            <a:off x="151215" y="6437046"/>
            <a:ext cx="2387417" cy="276999"/>
          </a:xfrm>
          <a:prstGeom prst="rect">
            <a:avLst/>
          </a:prstGeom>
        </p:spPr>
        <p:txBody>
          <a:bodyPr wrap="none">
            <a:spAutoFit/>
          </a:bodyPr>
          <a:lstStyle/>
          <a:p>
            <a:r>
              <a:rPr lang="en-US" sz="1200" dirty="0" smtClean="0"/>
              <a:t>http://</a:t>
            </a:r>
            <a:r>
              <a:rPr lang="en-US" sz="1200" dirty="0" err="1" smtClean="0"/>
              <a:t>jameskaskade.com</a:t>
            </a:r>
            <a:r>
              <a:rPr lang="en-US" sz="1200" dirty="0" smtClean="0"/>
              <a:t>/?p=2088</a:t>
            </a:r>
            <a:endParaRPr lang="en-US" sz="1200" dirty="0"/>
          </a:p>
        </p:txBody>
      </p:sp>
    </p:spTree>
    <p:extLst>
      <p:ext uri="{BB962C8B-B14F-4D97-AF65-F5344CB8AC3E}">
        <p14:creationId xmlns:p14="http://schemas.microsoft.com/office/powerpoint/2010/main" val="12691563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l="-18145" r="-18145"/>
          <a:stretch>
            <a:fillRect/>
          </a:stretch>
        </p:blipFill>
        <p:spPr>
          <a:xfrm>
            <a:off x="-815668" y="274638"/>
            <a:ext cx="11322555" cy="6226969"/>
          </a:xfrm>
        </p:spPr>
      </p:pic>
    </p:spTree>
    <p:extLst>
      <p:ext uri="{BB962C8B-B14F-4D97-AF65-F5344CB8AC3E}">
        <p14:creationId xmlns:p14="http://schemas.microsoft.com/office/powerpoint/2010/main" val="70890571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l="-18020" r="-18020"/>
          <a:stretch>
            <a:fillRect/>
          </a:stretch>
        </p:blipFill>
        <p:spPr>
          <a:xfrm>
            <a:off x="-1324239" y="123894"/>
            <a:ext cx="11683675" cy="6425571"/>
          </a:xfrm>
        </p:spPr>
      </p:pic>
    </p:spTree>
    <p:extLst>
      <p:ext uri="{BB962C8B-B14F-4D97-AF65-F5344CB8AC3E}">
        <p14:creationId xmlns:p14="http://schemas.microsoft.com/office/powerpoint/2010/main" val="33998159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59209" y="496285"/>
            <a:ext cx="5075810" cy="6091940"/>
          </a:xfrm>
          <a:prstGeom prst="rect">
            <a:avLst/>
          </a:prstGeom>
        </p:spPr>
      </p:pic>
      <p:sp>
        <p:nvSpPr>
          <p:cNvPr id="7" name="Rectangle 6"/>
          <p:cNvSpPr/>
          <p:nvPr/>
        </p:nvSpPr>
        <p:spPr>
          <a:xfrm>
            <a:off x="0" y="6588225"/>
            <a:ext cx="4572000" cy="415498"/>
          </a:xfrm>
          <a:prstGeom prst="rect">
            <a:avLst/>
          </a:prstGeom>
        </p:spPr>
        <p:txBody>
          <a:bodyPr>
            <a:spAutoFit/>
          </a:bodyPr>
          <a:lstStyle/>
          <a:p>
            <a:r>
              <a:rPr lang="en-US" sz="1050" dirty="0" smtClean="0"/>
              <a:t>http://</a:t>
            </a:r>
            <a:r>
              <a:rPr lang="en-US" sz="1050" dirty="0" err="1" smtClean="0"/>
              <a:t>ircamera.as.arizona.edu</a:t>
            </a:r>
            <a:r>
              <a:rPr lang="en-US" sz="1050" dirty="0" smtClean="0"/>
              <a:t>/NatSci102/NatSci102/text/</a:t>
            </a:r>
            <a:r>
              <a:rPr lang="en-US" sz="1050" dirty="0" err="1" smtClean="0"/>
              <a:t>whybigbang.htm</a:t>
            </a:r>
            <a:r>
              <a:rPr lang="en-US" sz="1050" dirty="0" smtClean="0"/>
              <a:t/>
            </a:r>
            <a:br>
              <a:rPr lang="en-US" sz="1050" dirty="0" smtClean="0"/>
            </a:br>
            <a:endParaRPr lang="en-US" sz="1050" dirty="0"/>
          </a:p>
        </p:txBody>
      </p:sp>
      <p:sp>
        <p:nvSpPr>
          <p:cNvPr id="10" name="Rectangle 9"/>
          <p:cNvSpPr/>
          <p:nvPr/>
        </p:nvSpPr>
        <p:spPr>
          <a:xfrm>
            <a:off x="173680" y="203897"/>
            <a:ext cx="3338253" cy="584776"/>
          </a:xfrm>
          <a:prstGeom prst="rect">
            <a:avLst/>
          </a:prstGeom>
        </p:spPr>
        <p:txBody>
          <a:bodyPr wrap="square">
            <a:spAutoFit/>
          </a:bodyPr>
          <a:lstStyle/>
          <a:p>
            <a:r>
              <a:rPr lang="en-US" sz="3200" b="1" dirty="0" smtClean="0"/>
              <a:t>BIG BANG: model</a:t>
            </a:r>
            <a:endParaRPr lang="en-US" sz="3200" b="1" dirty="0"/>
          </a:p>
        </p:txBody>
      </p:sp>
    </p:spTree>
    <p:extLst>
      <p:ext uri="{BB962C8B-B14F-4D97-AF65-F5344CB8AC3E}">
        <p14:creationId xmlns:p14="http://schemas.microsoft.com/office/powerpoint/2010/main" val="272698844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l="-17960" r="-17960"/>
          <a:stretch>
            <a:fillRect/>
          </a:stretch>
        </p:blipFill>
        <p:spPr>
          <a:xfrm>
            <a:off x="-812765" y="274638"/>
            <a:ext cx="11139258" cy="6126163"/>
          </a:xfrm>
        </p:spPr>
      </p:pic>
    </p:spTree>
    <p:extLst>
      <p:ext uri="{BB962C8B-B14F-4D97-AF65-F5344CB8AC3E}">
        <p14:creationId xmlns:p14="http://schemas.microsoft.com/office/powerpoint/2010/main" val="263104541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76824" y="652477"/>
            <a:ext cx="5709676" cy="5632312"/>
          </a:xfrm>
          <a:prstGeom prst="rect">
            <a:avLst/>
          </a:prstGeom>
        </p:spPr>
        <p:txBody>
          <a:bodyPr wrap="square">
            <a:spAutoFit/>
          </a:bodyPr>
          <a:lstStyle/>
          <a:p>
            <a:r>
              <a:rPr lang="en-US" b="1" dirty="0" smtClean="0"/>
              <a:t>What separates Big Data from past marketing trends like online analytic processing (OLAP) or business intelligence (BI)?</a:t>
            </a:r>
            <a:br>
              <a:rPr lang="en-US" b="1" dirty="0" smtClean="0"/>
            </a:br>
            <a:endParaRPr lang="en-US" b="1" dirty="0" smtClean="0"/>
          </a:p>
          <a:p>
            <a:r>
              <a:rPr lang="en-US" dirty="0" smtClean="0"/>
              <a:t>“the </a:t>
            </a:r>
            <a:r>
              <a:rPr lang="en-US" i="1" dirty="0" smtClean="0">
                <a:solidFill>
                  <a:srgbClr val="800000"/>
                </a:solidFill>
              </a:rPr>
              <a:t>unstructured nature of Big Data </a:t>
            </a:r>
            <a:r>
              <a:rPr lang="en-US" dirty="0" smtClean="0"/>
              <a:t>does put it in a different category. Basically, what it means is that you have to do a lot of things before you can do the kinds of analysis you describe. You have to get it into rows and columns.</a:t>
            </a:r>
          </a:p>
          <a:p>
            <a:endParaRPr lang="en-US" dirty="0" smtClean="0"/>
          </a:p>
          <a:p>
            <a:r>
              <a:rPr lang="en-US" i="1" dirty="0" smtClean="0">
                <a:solidFill>
                  <a:srgbClr val="800000"/>
                </a:solidFill>
              </a:rPr>
              <a:t>If it's video you have to do facial recognition on it. If it's text you have to count word frequency, that sort of thing, before you can do any real analysis and make any decision on the basis of it.</a:t>
            </a:r>
          </a:p>
          <a:p>
            <a:endParaRPr lang="en-US" i="1" dirty="0" smtClean="0">
              <a:solidFill>
                <a:srgbClr val="800000"/>
              </a:solidFill>
            </a:endParaRPr>
          </a:p>
          <a:p>
            <a:r>
              <a:rPr lang="en-US" dirty="0" smtClean="0"/>
              <a:t>The other difference is that because analytics have gotten a bit more advanced compared to OLAP and BI, it's a little bit more likely for people to do </a:t>
            </a:r>
            <a:r>
              <a:rPr lang="en-US" i="1" dirty="0" smtClean="0">
                <a:solidFill>
                  <a:srgbClr val="800000"/>
                </a:solidFill>
              </a:rPr>
              <a:t>statistical analysis </a:t>
            </a:r>
            <a:r>
              <a:rPr lang="en-US" dirty="0" smtClean="0"/>
              <a:t>on it. There's a very high interest in </a:t>
            </a:r>
            <a:r>
              <a:rPr lang="en-US" i="1" dirty="0" smtClean="0">
                <a:solidFill>
                  <a:srgbClr val="800000"/>
                </a:solidFill>
              </a:rPr>
              <a:t>visual representation of Big Data</a:t>
            </a:r>
            <a:r>
              <a:rPr lang="en-US" dirty="0" smtClean="0"/>
              <a:t>. That's not terribly different from BI, but there's a little stronger emphasis I would say.” </a:t>
            </a:r>
            <a:endParaRPr lang="en-US" dirty="0"/>
          </a:p>
        </p:txBody>
      </p:sp>
      <p:pic>
        <p:nvPicPr>
          <p:cNvPr id="5" name="Picture 4"/>
          <p:cNvPicPr>
            <a:picLocks noChangeAspect="1"/>
          </p:cNvPicPr>
          <p:nvPr/>
        </p:nvPicPr>
        <p:blipFill>
          <a:blip r:embed="rId2"/>
          <a:stretch>
            <a:fillRect/>
          </a:stretch>
        </p:blipFill>
        <p:spPr>
          <a:xfrm>
            <a:off x="159069" y="0"/>
            <a:ext cx="2798106" cy="4212366"/>
          </a:xfrm>
          <a:prstGeom prst="rect">
            <a:avLst/>
          </a:prstGeom>
        </p:spPr>
      </p:pic>
      <p:sp>
        <p:nvSpPr>
          <p:cNvPr id="6" name="Rectangle 5"/>
          <p:cNvSpPr/>
          <p:nvPr/>
        </p:nvSpPr>
        <p:spPr>
          <a:xfrm>
            <a:off x="0" y="6502572"/>
            <a:ext cx="4572000" cy="246221"/>
          </a:xfrm>
          <a:prstGeom prst="rect">
            <a:avLst/>
          </a:prstGeom>
        </p:spPr>
        <p:txBody>
          <a:bodyPr>
            <a:spAutoFit/>
          </a:bodyPr>
          <a:lstStyle/>
          <a:p>
            <a:r>
              <a:rPr lang="en-US" sz="1000" dirty="0" smtClean="0"/>
              <a:t>http://</a:t>
            </a:r>
            <a:r>
              <a:rPr lang="en-US" sz="1000" dirty="0" err="1" smtClean="0"/>
              <a:t>www.dmnews.com</a:t>
            </a:r>
            <a:r>
              <a:rPr lang="en-US" sz="1000" dirty="0" smtClean="0"/>
              <a:t>/direct-line-blog/</a:t>
            </a:r>
            <a:r>
              <a:rPr lang="en-US" sz="1000" dirty="0" err="1" smtClean="0"/>
              <a:t>qa</a:t>
            </a:r>
            <a:r>
              <a:rPr lang="en-US" sz="1000" dirty="0" smtClean="0"/>
              <a:t>-why-big-data-works/article/329975/</a:t>
            </a:r>
            <a:endParaRPr lang="en-US" sz="1000" dirty="0"/>
          </a:p>
        </p:txBody>
      </p:sp>
    </p:spTree>
    <p:extLst>
      <p:ext uri="{BB962C8B-B14F-4D97-AF65-F5344CB8AC3E}">
        <p14:creationId xmlns:p14="http://schemas.microsoft.com/office/powerpoint/2010/main" val="365209863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a:xfrm>
            <a:off x="457200" y="2581022"/>
            <a:ext cx="8229600" cy="1208044"/>
          </a:xfrm>
        </p:spPr>
        <p:txBody>
          <a:bodyPr/>
          <a:lstStyle/>
          <a:p>
            <a:pPr marL="0" indent="0" algn="ctr">
              <a:buNone/>
            </a:pPr>
            <a:r>
              <a:rPr lang="en-US" dirty="0" smtClean="0"/>
              <a:t>What are the opportunities for Africa in Big Data analysis?</a:t>
            </a:r>
            <a:endParaRPr lang="en-US" dirty="0"/>
          </a:p>
        </p:txBody>
      </p:sp>
    </p:spTree>
    <p:extLst>
      <p:ext uri="{BB962C8B-B14F-4D97-AF65-F5344CB8AC3E}">
        <p14:creationId xmlns:p14="http://schemas.microsoft.com/office/powerpoint/2010/main" val="53901998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42060"/>
            <a:ext cx="8229600" cy="1143000"/>
          </a:xfrm>
        </p:spPr>
        <p:txBody>
          <a:bodyPr/>
          <a:lstStyle/>
          <a:p>
            <a:r>
              <a:rPr lang="en-US" sz="2800" dirty="0" smtClean="0">
                <a:solidFill>
                  <a:srgbClr val="948A54"/>
                </a:solidFill>
              </a:rPr>
              <a:t>Break</a:t>
            </a:r>
            <a:endParaRPr lang="en-US" sz="2800" dirty="0">
              <a:solidFill>
                <a:srgbClr val="948A54"/>
              </a:solidFill>
            </a:endParaRPr>
          </a:p>
        </p:txBody>
      </p:sp>
    </p:spTree>
    <p:extLst>
      <p:ext uri="{BB962C8B-B14F-4D97-AF65-F5344CB8AC3E}">
        <p14:creationId xmlns:p14="http://schemas.microsoft.com/office/powerpoint/2010/main" val="23538409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Revealed </a:t>
            </a:r>
            <a:endParaRPr lang="en-US" dirty="0"/>
          </a:p>
        </p:txBody>
      </p:sp>
      <p:pic>
        <p:nvPicPr>
          <p:cNvPr id="4" name="Content Placeholder 3"/>
          <p:cNvPicPr>
            <a:picLocks noGrp="1" noChangeAspect="1"/>
          </p:cNvPicPr>
          <p:nvPr>
            <p:ph idx="1"/>
          </p:nvPr>
        </p:nvPicPr>
        <p:blipFill rotWithShape="1">
          <a:blip r:embed="rId2"/>
          <a:srcRect t="2702" r="1553" b="4567"/>
          <a:stretch/>
        </p:blipFill>
        <p:spPr>
          <a:xfrm>
            <a:off x="-115221" y="1723204"/>
            <a:ext cx="9405898" cy="3702452"/>
          </a:xfrm>
        </p:spPr>
      </p:pic>
      <p:sp>
        <p:nvSpPr>
          <p:cNvPr id="5" name="Rectangle 4"/>
          <p:cNvSpPr/>
          <p:nvPr/>
        </p:nvSpPr>
        <p:spPr>
          <a:xfrm>
            <a:off x="0" y="6460187"/>
            <a:ext cx="7073701" cy="261610"/>
          </a:xfrm>
          <a:prstGeom prst="rect">
            <a:avLst/>
          </a:prstGeom>
        </p:spPr>
        <p:txBody>
          <a:bodyPr wrap="square">
            <a:spAutoFit/>
          </a:bodyPr>
          <a:lstStyle/>
          <a:p>
            <a:r>
              <a:rPr lang="en-US" sz="1100" dirty="0" smtClean="0"/>
              <a:t>http://</a:t>
            </a:r>
            <a:r>
              <a:rPr lang="en-US" sz="1100" dirty="0" err="1" smtClean="0"/>
              <a:t>www.thebigdatainsightgroup.com</a:t>
            </a:r>
            <a:r>
              <a:rPr lang="en-US" sz="1100" dirty="0" smtClean="0"/>
              <a:t>/site/article/big-data-talk-003-getting-board-big-data</a:t>
            </a:r>
            <a:endParaRPr lang="en-US" sz="1100" dirty="0"/>
          </a:p>
        </p:txBody>
      </p:sp>
    </p:spTree>
    <p:extLst>
      <p:ext uri="{BB962C8B-B14F-4D97-AF65-F5344CB8AC3E}">
        <p14:creationId xmlns:p14="http://schemas.microsoft.com/office/powerpoint/2010/main" val="142741015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993"/>
            <a:ext cx="8229600" cy="1143000"/>
          </a:xfrm>
        </p:spPr>
        <p:txBody>
          <a:bodyPr>
            <a:normAutofit fontScale="90000"/>
          </a:bodyPr>
          <a:lstStyle/>
          <a:p>
            <a:r>
              <a:rPr lang="en-US" dirty="0" smtClean="0"/>
              <a:t>The first “big data” example? </a:t>
            </a:r>
            <a:br>
              <a:rPr lang="en-US" dirty="0" smtClean="0"/>
            </a:br>
            <a:r>
              <a:rPr lang="en-US" dirty="0" smtClean="0">
                <a:solidFill>
                  <a:srgbClr val="558ED5"/>
                </a:solidFill>
              </a:rPr>
              <a:t>The </a:t>
            </a:r>
            <a:r>
              <a:rPr lang="en-US" dirty="0" err="1" smtClean="0">
                <a:solidFill>
                  <a:srgbClr val="558ED5"/>
                </a:solidFill>
              </a:rPr>
              <a:t>Broadstreet</a:t>
            </a:r>
            <a:r>
              <a:rPr lang="en-US" dirty="0" smtClean="0">
                <a:solidFill>
                  <a:srgbClr val="558ED5"/>
                </a:solidFill>
              </a:rPr>
              <a:t> cholera </a:t>
            </a:r>
            <a:r>
              <a:rPr lang="en-US" dirty="0" smtClean="0">
                <a:solidFill>
                  <a:srgbClr val="558ED5"/>
                </a:solidFill>
              </a:rPr>
              <a:t>outbreak identified by John Snow  </a:t>
            </a:r>
            <a:endParaRPr lang="en-US" dirty="0">
              <a:solidFill>
                <a:srgbClr val="558ED5"/>
              </a:solidFill>
            </a:endParaRPr>
          </a:p>
        </p:txBody>
      </p:sp>
      <p:pic>
        <p:nvPicPr>
          <p:cNvPr id="4" name="Picture 3" descr="Screen Shot 2014-10-30 at 14.11.27.png"/>
          <p:cNvPicPr>
            <a:picLocks noChangeAspect="1"/>
          </p:cNvPicPr>
          <p:nvPr/>
        </p:nvPicPr>
        <p:blipFill>
          <a:blip r:embed="rId2"/>
          <a:stretch>
            <a:fillRect/>
          </a:stretch>
        </p:blipFill>
        <p:spPr>
          <a:xfrm>
            <a:off x="1422181" y="2236823"/>
            <a:ext cx="6299637" cy="4076983"/>
          </a:xfrm>
          <a:prstGeom prst="rect">
            <a:avLst/>
          </a:prstGeom>
        </p:spPr>
      </p:pic>
      <p:sp>
        <p:nvSpPr>
          <p:cNvPr id="5" name="TextBox 4"/>
          <p:cNvSpPr txBox="1"/>
          <p:nvPr/>
        </p:nvSpPr>
        <p:spPr>
          <a:xfrm>
            <a:off x="1664225" y="6196502"/>
            <a:ext cx="6057593" cy="369332"/>
          </a:xfrm>
          <a:prstGeom prst="rect">
            <a:avLst/>
          </a:prstGeom>
          <a:noFill/>
        </p:spPr>
        <p:txBody>
          <a:bodyPr wrap="none" rtlCol="0">
            <a:spAutoFit/>
          </a:bodyPr>
          <a:lstStyle/>
          <a:p>
            <a:r>
              <a:rPr lang="en-US" dirty="0" smtClean="0"/>
              <a:t>Clustering: the intersection was a well pump. Close to a cesspit. </a:t>
            </a:r>
            <a:endParaRPr lang="en-US" dirty="0"/>
          </a:p>
        </p:txBody>
      </p:sp>
    </p:spTree>
    <p:extLst>
      <p:ext uri="{BB962C8B-B14F-4D97-AF65-F5344CB8AC3E}">
        <p14:creationId xmlns:p14="http://schemas.microsoft.com/office/powerpoint/2010/main" val="41161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48A54"/>
                </a:solidFill>
              </a:rPr>
              <a:t>What is driving big data - II</a:t>
            </a:r>
            <a:endParaRPr lang="en-US" dirty="0">
              <a:solidFill>
                <a:srgbClr val="948A54"/>
              </a:solidFill>
            </a:endParaRPr>
          </a:p>
        </p:txBody>
      </p:sp>
      <p:sp>
        <p:nvSpPr>
          <p:cNvPr id="3" name="Content Placeholder 2"/>
          <p:cNvSpPr>
            <a:spLocks noGrp="1"/>
          </p:cNvSpPr>
          <p:nvPr>
            <p:ph idx="1"/>
          </p:nvPr>
        </p:nvSpPr>
        <p:spPr/>
        <p:txBody>
          <a:bodyPr>
            <a:normAutofit/>
          </a:bodyPr>
          <a:lstStyle/>
          <a:p>
            <a:endParaRPr lang="en-US" dirty="0" smtClean="0"/>
          </a:p>
          <a:p>
            <a:r>
              <a:rPr lang="en-US" dirty="0" smtClean="0"/>
              <a:t>Make a list of every intimate aspect of your life. </a:t>
            </a:r>
          </a:p>
          <a:p>
            <a:endParaRPr lang="en-US" dirty="0" smtClean="0"/>
          </a:p>
          <a:p>
            <a:r>
              <a:rPr lang="en-US" dirty="0" smtClean="0"/>
              <a:t>These </a:t>
            </a:r>
            <a:r>
              <a:rPr lang="en-US" i="1" dirty="0" smtClean="0">
                <a:solidFill>
                  <a:srgbClr val="948A54"/>
                </a:solidFill>
              </a:rPr>
              <a:t>probably </a:t>
            </a:r>
            <a:r>
              <a:rPr lang="en-US" dirty="0" smtClean="0"/>
              <a:t>can be inferred (with enough good data and good analysis) from apparently completely independent actions </a:t>
            </a:r>
            <a:r>
              <a:rPr lang="en-US" dirty="0" smtClean="0">
                <a:solidFill>
                  <a:schemeClr val="tx2">
                    <a:lumMod val="60000"/>
                    <a:lumOff val="40000"/>
                  </a:schemeClr>
                </a:solidFill>
              </a:rPr>
              <a:t>and you will not be aware of the link.  </a:t>
            </a:r>
            <a:endParaRPr lang="en-US" dirty="0">
              <a:solidFill>
                <a:schemeClr val="tx2">
                  <a:lumMod val="60000"/>
                  <a:lumOff val="40000"/>
                </a:schemeClr>
              </a:solidFill>
            </a:endParaRPr>
          </a:p>
        </p:txBody>
      </p:sp>
    </p:spTree>
    <p:extLst>
      <p:ext uri="{BB962C8B-B14F-4D97-AF65-F5344CB8AC3E}">
        <p14:creationId xmlns:p14="http://schemas.microsoft.com/office/powerpoint/2010/main" val="287370131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example…</a:t>
            </a:r>
            <a:endParaRPr lang="en-US" dirty="0"/>
          </a:p>
        </p:txBody>
      </p:sp>
      <p:sp>
        <p:nvSpPr>
          <p:cNvPr id="3" name="Content Placeholder 2"/>
          <p:cNvSpPr>
            <a:spLocks noGrp="1"/>
          </p:cNvSpPr>
          <p:nvPr>
            <p:ph idx="1"/>
          </p:nvPr>
        </p:nvSpPr>
        <p:spPr>
          <a:xfrm>
            <a:off x="457200" y="1600200"/>
            <a:ext cx="3482025" cy="4525963"/>
          </a:xfrm>
        </p:spPr>
        <p:txBody>
          <a:bodyPr/>
          <a:lstStyle/>
          <a:p>
            <a:pPr>
              <a:buNone/>
            </a:pPr>
            <a:r>
              <a:rPr lang="en-US" dirty="0" smtClean="0">
                <a:solidFill>
                  <a:srgbClr val="558ED5"/>
                </a:solidFill>
              </a:rPr>
              <a:t>    Gender Childhood Sexuality</a:t>
            </a:r>
          </a:p>
          <a:p>
            <a:pPr>
              <a:buNone/>
            </a:pPr>
            <a:r>
              <a:rPr lang="en-US" dirty="0" smtClean="0">
                <a:solidFill>
                  <a:srgbClr val="558ED5"/>
                </a:solidFill>
              </a:rPr>
              <a:t>    Financial status Proclivities Hobbies </a:t>
            </a:r>
          </a:p>
          <a:p>
            <a:pPr>
              <a:buNone/>
            </a:pPr>
            <a:r>
              <a:rPr lang="en-US" dirty="0" smtClean="0">
                <a:solidFill>
                  <a:srgbClr val="558ED5"/>
                </a:solidFill>
              </a:rPr>
              <a:t>    Beliefs </a:t>
            </a:r>
          </a:p>
          <a:p>
            <a:pPr>
              <a:buNone/>
            </a:pPr>
            <a:r>
              <a:rPr lang="en-US" dirty="0" smtClean="0">
                <a:solidFill>
                  <a:srgbClr val="558ED5"/>
                </a:solidFill>
              </a:rPr>
              <a:t>    Addictions…</a:t>
            </a:r>
            <a:endParaRPr lang="en-US" dirty="0">
              <a:solidFill>
                <a:srgbClr val="558ED5"/>
              </a:solidFill>
            </a:endParaRPr>
          </a:p>
        </p:txBody>
      </p:sp>
      <p:sp>
        <p:nvSpPr>
          <p:cNvPr id="4" name="Content Placeholder 2"/>
          <p:cNvSpPr txBox="1">
            <a:spLocks/>
          </p:cNvSpPr>
          <p:nvPr/>
        </p:nvSpPr>
        <p:spPr>
          <a:xfrm>
            <a:off x="4796227" y="1517894"/>
            <a:ext cx="3482025" cy="4525963"/>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smtClean="0">
                <a:ln>
                  <a:noFill/>
                </a:ln>
                <a:solidFill>
                  <a:schemeClr val="bg2">
                    <a:lumMod val="50000"/>
                  </a:schemeClr>
                </a:solidFill>
                <a:effectLst/>
                <a:uLnTx/>
                <a:uFillTx/>
                <a:latin typeface="+mn-lt"/>
                <a:ea typeface="+mn-ea"/>
                <a:cs typeface="+mn-cs"/>
              </a:rPr>
              <a:t>How</a:t>
            </a:r>
            <a:r>
              <a:rPr kumimoji="0" lang="en-US" sz="3200" b="0" i="0" u="none" strike="noStrike" kern="1200" cap="none" spc="0" normalizeH="0" noProof="0" dirty="0" smtClean="0">
                <a:ln>
                  <a:noFill/>
                </a:ln>
                <a:solidFill>
                  <a:schemeClr val="bg2">
                    <a:lumMod val="50000"/>
                  </a:schemeClr>
                </a:solidFill>
                <a:effectLst/>
                <a:uLnTx/>
                <a:uFillTx/>
                <a:latin typeface="+mn-lt"/>
                <a:ea typeface="+mn-ea"/>
                <a:cs typeface="+mn-cs"/>
              </a:rPr>
              <a:t> you walk…</a:t>
            </a:r>
          </a:p>
          <a:p>
            <a:pPr marL="342900" marR="0" lvl="0" indent="-342900" algn="l" defTabSz="457200" rtl="0" eaLnBrk="1" fontAlgn="auto" latinLnBrk="0" hangingPunct="1">
              <a:lnSpc>
                <a:spcPct val="100000"/>
              </a:lnSpc>
              <a:spcBef>
                <a:spcPct val="20000"/>
              </a:spcBef>
              <a:spcAft>
                <a:spcPts val="0"/>
              </a:spcAft>
              <a:buClrTx/>
              <a:buSzTx/>
              <a:tabLst/>
              <a:defRPr/>
            </a:pPr>
            <a:r>
              <a:rPr lang="en-US" sz="3200" baseline="0" dirty="0" smtClean="0">
                <a:solidFill>
                  <a:schemeClr val="bg2">
                    <a:lumMod val="50000"/>
                  </a:schemeClr>
                </a:solidFill>
              </a:rPr>
              <a:t>How</a:t>
            </a:r>
            <a:r>
              <a:rPr lang="en-US" sz="3200" dirty="0" smtClean="0">
                <a:solidFill>
                  <a:schemeClr val="bg2">
                    <a:lumMod val="50000"/>
                  </a:schemeClr>
                </a:solidFill>
              </a:rPr>
              <a:t> you write…</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smtClean="0">
                <a:ln>
                  <a:noFill/>
                </a:ln>
                <a:solidFill>
                  <a:schemeClr val="bg2">
                    <a:lumMod val="50000"/>
                  </a:schemeClr>
                </a:solidFill>
                <a:effectLst/>
                <a:uLnTx/>
                <a:uFillTx/>
                <a:latin typeface="+mn-lt"/>
                <a:ea typeface="+mn-ea"/>
                <a:cs typeface="+mn-cs"/>
              </a:rPr>
              <a:t>How</a:t>
            </a:r>
            <a:r>
              <a:rPr kumimoji="0" lang="en-US" sz="3200" b="0" i="0" u="none" strike="noStrike" kern="1200" cap="none" spc="0" normalizeH="0" noProof="0" dirty="0" smtClean="0">
                <a:ln>
                  <a:noFill/>
                </a:ln>
                <a:solidFill>
                  <a:schemeClr val="bg2">
                    <a:lumMod val="50000"/>
                  </a:schemeClr>
                </a:solidFill>
                <a:effectLst/>
                <a:uLnTx/>
                <a:uFillTx/>
                <a:latin typeface="+mn-lt"/>
                <a:ea typeface="+mn-ea"/>
                <a:cs typeface="+mn-cs"/>
              </a:rPr>
              <a:t> your eyes move…</a:t>
            </a:r>
          </a:p>
          <a:p>
            <a:pPr marL="342900" marR="0" lvl="0" indent="-342900" algn="l" defTabSz="457200" rtl="0" eaLnBrk="1" fontAlgn="auto" latinLnBrk="0" hangingPunct="1">
              <a:lnSpc>
                <a:spcPct val="100000"/>
              </a:lnSpc>
              <a:spcBef>
                <a:spcPct val="20000"/>
              </a:spcBef>
              <a:spcAft>
                <a:spcPts val="0"/>
              </a:spcAft>
              <a:buClrTx/>
              <a:buSzTx/>
              <a:tabLst/>
              <a:defRPr/>
            </a:pPr>
            <a:r>
              <a:rPr lang="en-US" sz="3200" baseline="0" dirty="0" smtClean="0">
                <a:solidFill>
                  <a:schemeClr val="bg2">
                    <a:lumMod val="50000"/>
                  </a:schemeClr>
                </a:solidFill>
              </a:rPr>
              <a:t>How</a:t>
            </a:r>
            <a:r>
              <a:rPr lang="en-US" sz="3200" dirty="0" smtClean="0">
                <a:solidFill>
                  <a:schemeClr val="bg2">
                    <a:lumMod val="50000"/>
                  </a:schemeClr>
                </a:solidFill>
              </a:rPr>
              <a:t> you breathe…</a:t>
            </a:r>
          </a:p>
          <a:p>
            <a:pPr marL="342900" marR="0" lvl="0" indent="-342900" algn="l" defTabSz="457200" rtl="0" eaLnBrk="1" fontAlgn="auto" latinLnBrk="0" hangingPunct="1">
              <a:lnSpc>
                <a:spcPct val="100000"/>
              </a:lnSpc>
              <a:spcBef>
                <a:spcPct val="20000"/>
              </a:spcBef>
              <a:spcAft>
                <a:spcPts val="0"/>
              </a:spcAft>
              <a:buClrTx/>
              <a:buSzTx/>
              <a:tabLst/>
              <a:defRPr/>
            </a:pPr>
            <a:r>
              <a:rPr lang="en-US" sz="3200" dirty="0" smtClean="0">
                <a:solidFill>
                  <a:schemeClr val="bg2">
                    <a:lumMod val="50000"/>
                  </a:schemeClr>
                </a:solidFill>
              </a:rPr>
              <a:t>The tone of your voice…</a:t>
            </a:r>
          </a:p>
          <a:p>
            <a:pPr marL="342900" marR="0" lvl="0" indent="-342900" algn="l" defTabSz="457200" rtl="0" eaLnBrk="1" fontAlgn="auto" latinLnBrk="0" hangingPunct="1">
              <a:lnSpc>
                <a:spcPct val="100000"/>
              </a:lnSpc>
              <a:spcBef>
                <a:spcPct val="20000"/>
              </a:spcBef>
              <a:spcAft>
                <a:spcPts val="0"/>
              </a:spcAft>
              <a:buClrTx/>
              <a:buSzTx/>
              <a:tabLst/>
              <a:defRPr/>
            </a:pPr>
            <a:r>
              <a:rPr lang="en-US" sz="3200" dirty="0" smtClean="0">
                <a:solidFill>
                  <a:schemeClr val="bg2">
                    <a:lumMod val="50000"/>
                  </a:schemeClr>
                </a:solidFill>
              </a:rPr>
              <a:t>Your friends…</a:t>
            </a: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3200" b="0" i="0" u="none" strike="noStrike" kern="1200" cap="none" spc="0" normalizeH="0" baseline="0" noProof="0" dirty="0">
              <a:ln>
                <a:noFill/>
              </a:ln>
              <a:solidFill>
                <a:schemeClr val="bg2">
                  <a:lumMod val="50000"/>
                </a:schemeClr>
              </a:solidFill>
              <a:effectLst/>
              <a:uLnTx/>
              <a:uFillTx/>
              <a:latin typeface="+mn-lt"/>
              <a:ea typeface="+mn-ea"/>
              <a:cs typeface="+mn-cs"/>
            </a:endParaRPr>
          </a:p>
        </p:txBody>
      </p:sp>
    </p:spTree>
    <p:extLst>
      <p:ext uri="{BB962C8B-B14F-4D97-AF65-F5344CB8AC3E}">
        <p14:creationId xmlns:p14="http://schemas.microsoft.com/office/powerpoint/2010/main" val="2012208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558ED5"/>
                </a:solidFill>
              </a:rPr>
              <a:t>Why is this?</a:t>
            </a:r>
            <a:endParaRPr lang="en-US" dirty="0">
              <a:solidFill>
                <a:srgbClr val="558ED5"/>
              </a:solidFill>
            </a:endParaRPr>
          </a:p>
        </p:txBody>
      </p:sp>
      <p:sp>
        <p:nvSpPr>
          <p:cNvPr id="3" name="Content Placeholder 2"/>
          <p:cNvSpPr>
            <a:spLocks noGrp="1"/>
          </p:cNvSpPr>
          <p:nvPr>
            <p:ph idx="1"/>
          </p:nvPr>
        </p:nvSpPr>
        <p:spPr>
          <a:xfrm>
            <a:off x="457200" y="1629282"/>
            <a:ext cx="8229600" cy="4525963"/>
          </a:xfrm>
        </p:spPr>
        <p:txBody>
          <a:bodyPr>
            <a:normAutofit fontScale="77500" lnSpcReduction="20000"/>
          </a:bodyPr>
          <a:lstStyle/>
          <a:p>
            <a:endParaRPr lang="en-US" dirty="0" smtClean="0"/>
          </a:p>
          <a:p>
            <a:endParaRPr lang="en-US" dirty="0" smtClean="0"/>
          </a:p>
          <a:p>
            <a:pPr>
              <a:buNone/>
            </a:pPr>
            <a:r>
              <a:rPr lang="en-US" dirty="0" smtClean="0"/>
              <a:t>  We use the same parts of the brain for many “trivial” activities as we do for “important” activities.</a:t>
            </a:r>
          </a:p>
          <a:p>
            <a:pPr>
              <a:buNone/>
            </a:pPr>
            <a:endParaRPr lang="en-US" dirty="0" smtClean="0"/>
          </a:p>
          <a:p>
            <a:pPr>
              <a:buNone/>
            </a:pPr>
            <a:endParaRPr lang="en-US" dirty="0" smtClean="0"/>
          </a:p>
          <a:p>
            <a:pPr>
              <a:buNone/>
            </a:pPr>
            <a:r>
              <a:rPr lang="en-US" dirty="0" smtClean="0">
                <a:solidFill>
                  <a:schemeClr val="bg2">
                    <a:lumMod val="50000"/>
                  </a:schemeClr>
                </a:solidFill>
              </a:rPr>
              <a:t>	By observing “trivial” activities (perhaps in great detail) one can decode and infer the important ones…</a:t>
            </a:r>
          </a:p>
          <a:p>
            <a:pPr>
              <a:buNone/>
            </a:pPr>
            <a:endParaRPr lang="en-US" dirty="0" smtClean="0"/>
          </a:p>
          <a:p>
            <a:pPr>
              <a:buNone/>
            </a:pPr>
            <a:r>
              <a:rPr lang="en-US" dirty="0" smtClean="0"/>
              <a:t>             </a:t>
            </a:r>
          </a:p>
          <a:p>
            <a:pPr>
              <a:buNone/>
            </a:pPr>
            <a:endParaRPr lang="en-US" dirty="0" smtClean="0"/>
          </a:p>
          <a:p>
            <a:pPr>
              <a:buNone/>
            </a:pPr>
            <a:r>
              <a:rPr lang="en-US" dirty="0" smtClean="0"/>
              <a:t>            </a:t>
            </a:r>
            <a:endParaRPr lang="en-US" dirty="0"/>
          </a:p>
        </p:txBody>
      </p:sp>
    </p:spTree>
    <p:extLst>
      <p:ext uri="{BB962C8B-B14F-4D97-AF65-F5344CB8AC3E}">
        <p14:creationId xmlns:p14="http://schemas.microsoft.com/office/powerpoint/2010/main" val="11560571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79" y="0"/>
            <a:ext cx="8686800" cy="1143000"/>
          </a:xfrm>
        </p:spPr>
        <p:txBody>
          <a:bodyPr>
            <a:normAutofit/>
          </a:bodyPr>
          <a:lstStyle/>
          <a:p>
            <a:r>
              <a:rPr lang="en-US" dirty="0" smtClean="0">
                <a:solidFill>
                  <a:schemeClr val="bg2">
                    <a:lumMod val="50000"/>
                  </a:schemeClr>
                </a:solidFill>
              </a:rPr>
              <a:t>Gender from pronouns</a:t>
            </a:r>
            <a:endParaRPr lang="en-US" dirty="0">
              <a:solidFill>
                <a:schemeClr val="bg2">
                  <a:lumMod val="50000"/>
                </a:schemeClr>
              </a:solidFill>
            </a:endParaRPr>
          </a:p>
        </p:txBody>
      </p:sp>
      <p:pic>
        <p:nvPicPr>
          <p:cNvPr id="5" name="Picture 4" descr="Screen Shot 2014-11-10 at 00.37.46.png"/>
          <p:cNvPicPr>
            <a:picLocks noChangeAspect="1"/>
          </p:cNvPicPr>
          <p:nvPr/>
        </p:nvPicPr>
        <p:blipFill>
          <a:blip r:embed="rId2"/>
          <a:srcRect b="36710"/>
          <a:stretch>
            <a:fillRect/>
          </a:stretch>
        </p:blipFill>
        <p:spPr>
          <a:xfrm>
            <a:off x="211660" y="1128788"/>
            <a:ext cx="8697139" cy="4926712"/>
          </a:xfrm>
          <a:prstGeom prst="rect">
            <a:avLst/>
          </a:prstGeom>
        </p:spPr>
      </p:pic>
      <p:sp>
        <p:nvSpPr>
          <p:cNvPr id="6" name="TextBox 5"/>
          <p:cNvSpPr txBox="1"/>
          <p:nvPr/>
        </p:nvSpPr>
        <p:spPr>
          <a:xfrm>
            <a:off x="1033256" y="6325939"/>
            <a:ext cx="7301999" cy="369332"/>
          </a:xfrm>
          <a:prstGeom prst="rect">
            <a:avLst/>
          </a:prstGeom>
          <a:noFill/>
        </p:spPr>
        <p:txBody>
          <a:bodyPr wrap="none" rtlCol="0">
            <a:spAutoFit/>
          </a:bodyPr>
          <a:lstStyle/>
          <a:p>
            <a:r>
              <a:rPr lang="en-US" dirty="0" err="1" smtClean="0">
                <a:solidFill>
                  <a:srgbClr val="558ED5"/>
                </a:solidFill>
              </a:rPr>
              <a:t>Argamon</a:t>
            </a:r>
            <a:r>
              <a:rPr lang="en-US" dirty="0" smtClean="0">
                <a:solidFill>
                  <a:srgbClr val="558ED5"/>
                </a:solidFill>
              </a:rPr>
              <a:t>  et al  - “Gender, Genre, and Writing Style in Formal Written Texts”</a:t>
            </a:r>
            <a:endParaRPr lang="en-US" dirty="0">
              <a:solidFill>
                <a:srgbClr val="558ED5"/>
              </a:solidFill>
            </a:endParaRPr>
          </a:p>
        </p:txBody>
      </p:sp>
      <p:sp>
        <p:nvSpPr>
          <p:cNvPr id="8" name="Rectangle 7"/>
          <p:cNvSpPr/>
          <p:nvPr/>
        </p:nvSpPr>
        <p:spPr>
          <a:xfrm>
            <a:off x="2986756" y="1128788"/>
            <a:ext cx="2916202" cy="4926712"/>
          </a:xfrm>
          <a:prstGeom prst="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565610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6" name="Shape 76"/>
          <p:cNvSpPr txBox="1">
            <a:spLocks noGrp="1"/>
          </p:cNvSpPr>
          <p:nvPr>
            <p:ph type="title" idx="4294967295"/>
          </p:nvPr>
        </p:nvSpPr>
        <p:spPr>
          <a:xfrm>
            <a:off x="4515872" y="6304600"/>
            <a:ext cx="4444378" cy="413699"/>
          </a:xfrm>
          <a:prstGeom prst="rect">
            <a:avLst/>
          </a:prstGeom>
          <a:noFill/>
          <a:ln>
            <a:noFill/>
          </a:ln>
        </p:spPr>
        <p:txBody>
          <a:bodyPr lIns="91425" tIns="45700" rIns="91425" bIns="45700" anchor="t" anchorCtr="0">
            <a:noAutofit/>
          </a:bodyPr>
          <a:lstStyle/>
          <a:p>
            <a:pPr lvl="0">
              <a:buClr>
                <a:srgbClr val="C3260C"/>
              </a:buClr>
              <a:buSzPct val="25000"/>
            </a:pPr>
            <a:r>
              <a:rPr lang="en-US" sz="2400" b="1" dirty="0" smtClean="0">
                <a:latin typeface="Helvetica Neue UltraLight"/>
                <a:cs typeface="Helvetica Neue UltraLight"/>
              </a:rPr>
              <a:t>COSMOLOGY | </a:t>
            </a:r>
            <a:r>
              <a:rPr lang="en-US" sz="2400" dirty="0" smtClean="0">
                <a:latin typeface="Helvetica Neue UltraLight"/>
                <a:cs typeface="Helvetica Neue UltraLight"/>
              </a:rPr>
              <a:t>THE EVOLUTION</a:t>
            </a:r>
            <a:endParaRPr lang="en-US" sz="2400" dirty="0">
              <a:solidFill>
                <a:schemeClr val="tx1"/>
              </a:solidFill>
              <a:latin typeface="Helvetica Neue UltraLight"/>
              <a:ea typeface="Helvetica Neue"/>
              <a:cs typeface="Helvetica Neue UltraLight"/>
              <a:sym typeface="Helvetica Neue"/>
            </a:endParaRPr>
          </a:p>
        </p:txBody>
      </p:sp>
      <p:cxnSp>
        <p:nvCxnSpPr>
          <p:cNvPr id="78" name="Shape 78"/>
          <p:cNvCxnSpPr/>
          <p:nvPr/>
        </p:nvCxnSpPr>
        <p:spPr>
          <a:xfrm>
            <a:off x="2281615" y="6296975"/>
            <a:ext cx="6678634" cy="7499"/>
          </a:xfrm>
          <a:prstGeom prst="straightConnector1">
            <a:avLst/>
          </a:prstGeom>
          <a:noFill/>
          <a:ln w="9525" cap="flat" cmpd="sng">
            <a:solidFill>
              <a:srgbClr val="000000"/>
            </a:solidFill>
            <a:prstDash val="solid"/>
            <a:round/>
            <a:headEnd type="none" w="lg" len="lg"/>
            <a:tailEnd type="none" w="lg" len="lg"/>
          </a:ln>
        </p:spPr>
      </p:cxnSp>
      <p:sp>
        <p:nvSpPr>
          <p:cNvPr id="6" name="Rectangle 5"/>
          <p:cNvSpPr/>
          <p:nvPr/>
        </p:nvSpPr>
        <p:spPr>
          <a:xfrm>
            <a:off x="2281615" y="6441300"/>
            <a:ext cx="1070900" cy="276999"/>
          </a:xfrm>
          <a:prstGeom prst="rect">
            <a:avLst/>
          </a:prstGeom>
        </p:spPr>
        <p:txBody>
          <a:bodyPr wrap="none">
            <a:spAutoFit/>
          </a:bodyPr>
          <a:lstStyle/>
          <a:p>
            <a:r>
              <a:rPr lang="en-US" sz="1200" dirty="0" smtClean="0">
                <a:latin typeface="Helvetica Neue"/>
                <a:cs typeface="Helvetica Neue"/>
              </a:rPr>
              <a:t>ESA &amp; NASA</a:t>
            </a:r>
            <a:endParaRPr lang="en-US" sz="1200" dirty="0">
              <a:latin typeface="Helvetica Neue"/>
              <a:cs typeface="Helvetica Neue"/>
            </a:endParaRPr>
          </a:p>
        </p:txBody>
      </p:sp>
      <p:grpSp>
        <p:nvGrpSpPr>
          <p:cNvPr id="13" name="Group 12"/>
          <p:cNvGrpSpPr/>
          <p:nvPr/>
        </p:nvGrpSpPr>
        <p:grpSpPr>
          <a:xfrm>
            <a:off x="698150" y="948999"/>
            <a:ext cx="7635444" cy="4519659"/>
            <a:chOff x="104682" y="718101"/>
            <a:chExt cx="9039318" cy="5350656"/>
          </a:xfrm>
        </p:grpSpPr>
        <p:pic>
          <p:nvPicPr>
            <p:cNvPr id="20" name="Picture 19"/>
            <p:cNvPicPr>
              <a:picLocks noChangeAspect="1"/>
            </p:cNvPicPr>
            <p:nvPr/>
          </p:nvPicPr>
          <p:blipFill>
            <a:blip r:embed="rId3"/>
            <a:stretch>
              <a:fillRect/>
            </a:stretch>
          </p:blipFill>
          <p:spPr>
            <a:xfrm>
              <a:off x="104682" y="718101"/>
              <a:ext cx="9039318" cy="4519659"/>
            </a:xfrm>
            <a:prstGeom prst="rect">
              <a:avLst/>
            </a:prstGeom>
          </p:spPr>
        </p:pic>
        <p:sp>
          <p:nvSpPr>
            <p:cNvPr id="21" name="Rectangle 20"/>
            <p:cNvSpPr/>
            <p:nvPr/>
          </p:nvSpPr>
          <p:spPr>
            <a:xfrm>
              <a:off x="1290264" y="5237760"/>
              <a:ext cx="970718" cy="830997"/>
            </a:xfrm>
            <a:prstGeom prst="rect">
              <a:avLst/>
            </a:prstGeom>
          </p:spPr>
          <p:txBody>
            <a:bodyPr wrap="none">
              <a:spAutoFit/>
            </a:bodyPr>
            <a:lstStyle/>
            <a:p>
              <a:pPr>
                <a:buClr>
                  <a:srgbClr val="C3260C"/>
                </a:buClr>
                <a:buSzPct val="25000"/>
              </a:pPr>
              <a:r>
                <a:rPr lang="en-US" sz="2400" dirty="0" smtClean="0">
                  <a:latin typeface="Helvetica Neue UltraLight"/>
                  <a:cs typeface="Helvetica Neue UltraLight"/>
                </a:rPr>
                <a:t>COBE</a:t>
              </a:r>
            </a:p>
            <a:p>
              <a:pPr>
                <a:buClr>
                  <a:srgbClr val="C3260C"/>
                </a:buClr>
                <a:buSzPct val="25000"/>
              </a:pPr>
              <a:r>
                <a:rPr lang="en-US" sz="2400" dirty="0" smtClean="0">
                  <a:latin typeface="Helvetica Neue UltraLight"/>
                  <a:cs typeface="Helvetica Neue UltraLight"/>
                </a:rPr>
                <a:t>1993</a:t>
              </a:r>
              <a:endParaRPr lang="en-US" sz="2400" dirty="0">
                <a:latin typeface="Helvetica Neue UltraLight"/>
                <a:ea typeface="Helvetica Neue"/>
                <a:cs typeface="Helvetica Neue UltraLight"/>
                <a:sym typeface="Helvetica Neue"/>
              </a:endParaRPr>
            </a:p>
          </p:txBody>
        </p:sp>
        <p:sp>
          <p:nvSpPr>
            <p:cNvPr id="22" name="Rectangle 21"/>
            <p:cNvSpPr/>
            <p:nvPr/>
          </p:nvSpPr>
          <p:spPr>
            <a:xfrm>
              <a:off x="4007005" y="5237760"/>
              <a:ext cx="1753298" cy="830997"/>
            </a:xfrm>
            <a:prstGeom prst="rect">
              <a:avLst/>
            </a:prstGeom>
          </p:spPr>
          <p:txBody>
            <a:bodyPr wrap="square">
              <a:spAutoFit/>
            </a:bodyPr>
            <a:lstStyle/>
            <a:p>
              <a:pPr>
                <a:buClr>
                  <a:srgbClr val="C3260C"/>
                </a:buClr>
                <a:buSzPct val="25000"/>
              </a:pPr>
              <a:r>
                <a:rPr lang="en-US" sz="2400" dirty="0" smtClean="0">
                  <a:latin typeface="Helvetica Neue UltraLight"/>
                  <a:cs typeface="Helvetica Neue UltraLight"/>
                </a:rPr>
                <a:t>PLANCK</a:t>
              </a:r>
            </a:p>
            <a:p>
              <a:pPr>
                <a:buClr>
                  <a:srgbClr val="C3260C"/>
                </a:buClr>
                <a:buSzPct val="25000"/>
              </a:pPr>
              <a:r>
                <a:rPr lang="en-US" sz="2400" dirty="0" smtClean="0">
                  <a:latin typeface="Helvetica Neue UltraLight"/>
                  <a:cs typeface="Helvetica Neue UltraLight"/>
                </a:rPr>
                <a:t>   2015</a:t>
              </a:r>
              <a:endParaRPr lang="en-US" sz="2400" dirty="0">
                <a:latin typeface="Helvetica Neue UltraLight"/>
                <a:ea typeface="Helvetica Neue"/>
                <a:cs typeface="Helvetica Neue UltraLight"/>
                <a:sym typeface="Helvetica Neue"/>
              </a:endParaRPr>
            </a:p>
          </p:txBody>
        </p:sp>
        <p:sp>
          <p:nvSpPr>
            <p:cNvPr id="23" name="Rectangle 22"/>
            <p:cNvSpPr/>
            <p:nvPr/>
          </p:nvSpPr>
          <p:spPr>
            <a:xfrm>
              <a:off x="6867913" y="5218393"/>
              <a:ext cx="1058951" cy="830997"/>
            </a:xfrm>
            <a:prstGeom prst="rect">
              <a:avLst/>
            </a:prstGeom>
          </p:spPr>
          <p:txBody>
            <a:bodyPr wrap="none">
              <a:spAutoFit/>
            </a:bodyPr>
            <a:lstStyle/>
            <a:p>
              <a:pPr>
                <a:buClr>
                  <a:srgbClr val="C3260C"/>
                </a:buClr>
                <a:buSzPct val="25000"/>
              </a:pPr>
              <a:r>
                <a:rPr lang="en-US" sz="2400" dirty="0" smtClean="0">
                  <a:latin typeface="Helvetica Neue UltraLight"/>
                  <a:cs typeface="Helvetica Neue UltraLight"/>
                </a:rPr>
                <a:t>WMAP</a:t>
              </a:r>
            </a:p>
            <a:p>
              <a:pPr>
                <a:buClr>
                  <a:srgbClr val="C3260C"/>
                </a:buClr>
                <a:buSzPct val="25000"/>
              </a:pPr>
              <a:r>
                <a:rPr lang="en-US" sz="2400" dirty="0" smtClean="0">
                  <a:latin typeface="Helvetica Neue UltraLight"/>
                  <a:cs typeface="Helvetica Neue UltraLight"/>
                </a:rPr>
                <a:t> 2004</a:t>
              </a:r>
              <a:endParaRPr lang="en-US" sz="2400" dirty="0">
                <a:latin typeface="Helvetica Neue UltraLight"/>
                <a:ea typeface="Helvetica Neue"/>
                <a:cs typeface="Helvetica Neue UltraLight"/>
                <a:sym typeface="Helvetica Neue"/>
              </a:endParaRPr>
            </a:p>
          </p:txBody>
        </p:sp>
      </p:grpSp>
      <p:sp>
        <p:nvSpPr>
          <p:cNvPr id="29" name="Rectangle 28"/>
          <p:cNvSpPr/>
          <p:nvPr/>
        </p:nvSpPr>
        <p:spPr>
          <a:xfrm>
            <a:off x="1925825" y="487334"/>
            <a:ext cx="355790" cy="461665"/>
          </a:xfrm>
          <a:prstGeom prst="rect">
            <a:avLst/>
          </a:prstGeom>
        </p:spPr>
        <p:txBody>
          <a:bodyPr wrap="none">
            <a:spAutoFit/>
          </a:bodyPr>
          <a:lstStyle/>
          <a:p>
            <a:pPr>
              <a:buClr>
                <a:srgbClr val="C3260C"/>
              </a:buClr>
              <a:buSzPct val="25000"/>
            </a:pPr>
            <a:r>
              <a:rPr lang="en-US" sz="2400" dirty="0" smtClean="0">
                <a:latin typeface="Helvetica Neue UltraLight"/>
                <a:cs typeface="Helvetica Neue UltraLight"/>
              </a:rPr>
              <a:t>1</a:t>
            </a:r>
          </a:p>
        </p:txBody>
      </p:sp>
      <p:sp>
        <p:nvSpPr>
          <p:cNvPr id="30" name="Rectangle 29"/>
          <p:cNvSpPr/>
          <p:nvPr/>
        </p:nvSpPr>
        <p:spPr>
          <a:xfrm>
            <a:off x="4081291" y="474322"/>
            <a:ext cx="869161" cy="461665"/>
          </a:xfrm>
          <a:prstGeom prst="rect">
            <a:avLst/>
          </a:prstGeom>
        </p:spPr>
        <p:txBody>
          <a:bodyPr wrap="none">
            <a:spAutoFit/>
          </a:bodyPr>
          <a:lstStyle/>
          <a:p>
            <a:pPr>
              <a:buClr>
                <a:srgbClr val="C3260C"/>
              </a:buClr>
              <a:buSzPct val="25000"/>
            </a:pPr>
            <a:r>
              <a:rPr lang="en-US" sz="2400" dirty="0" smtClean="0">
                <a:latin typeface="Helvetica Neue UltraLight"/>
                <a:cs typeface="Helvetica Neue UltraLight"/>
              </a:rPr>
              <a:t>1000</a:t>
            </a:r>
          </a:p>
        </p:txBody>
      </p:sp>
      <p:sp>
        <p:nvSpPr>
          <p:cNvPr id="31" name="Rectangle 30"/>
          <p:cNvSpPr/>
          <p:nvPr/>
        </p:nvSpPr>
        <p:spPr>
          <a:xfrm>
            <a:off x="6107325" y="589956"/>
            <a:ext cx="2653012" cy="461665"/>
          </a:xfrm>
          <a:prstGeom prst="rect">
            <a:avLst/>
          </a:prstGeom>
        </p:spPr>
        <p:txBody>
          <a:bodyPr wrap="none">
            <a:spAutoFit/>
          </a:bodyPr>
          <a:lstStyle/>
          <a:p>
            <a:pPr>
              <a:buClr>
                <a:srgbClr val="C3260C"/>
              </a:buClr>
              <a:buSzPct val="25000"/>
            </a:pPr>
            <a:r>
              <a:rPr lang="en-US" sz="2400" dirty="0" smtClean="0">
                <a:latin typeface="Helvetica Neue UltraLight"/>
                <a:cs typeface="Helvetica Neue UltraLight"/>
              </a:rPr>
              <a:t>100       (</a:t>
            </a:r>
            <a:r>
              <a:rPr lang="en-US" sz="2400" dirty="0" err="1" smtClean="0">
                <a:latin typeface="Helvetica Neue UltraLight"/>
                <a:cs typeface="Helvetica Neue UltraLight"/>
              </a:rPr>
              <a:t>TeraBytes</a:t>
            </a:r>
            <a:r>
              <a:rPr lang="en-US" sz="2400" dirty="0" smtClean="0">
                <a:latin typeface="Helvetica Neue UltraLight"/>
                <a:cs typeface="Helvetica Neue UltraLight"/>
              </a:rPr>
              <a:t>)</a:t>
            </a:r>
          </a:p>
        </p:txBody>
      </p:sp>
    </p:spTree>
    <p:extLst>
      <p:ext uri="{BB962C8B-B14F-4D97-AF65-F5344CB8AC3E}">
        <p14:creationId xmlns:p14="http://schemas.microsoft.com/office/powerpoint/2010/main" val="361613979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698500"/>
            <a:ext cx="9144000" cy="5454316"/>
          </a:xfrm>
          <a:prstGeom prst="rect">
            <a:avLst/>
          </a:prstGeom>
        </p:spPr>
      </p:pic>
      <p:sp>
        <p:nvSpPr>
          <p:cNvPr id="6" name="Rectangle 5"/>
          <p:cNvSpPr/>
          <p:nvPr/>
        </p:nvSpPr>
        <p:spPr>
          <a:xfrm>
            <a:off x="7503731" y="6354740"/>
            <a:ext cx="1274708" cy="646331"/>
          </a:xfrm>
          <a:prstGeom prst="rect">
            <a:avLst/>
          </a:prstGeom>
        </p:spPr>
        <p:txBody>
          <a:bodyPr wrap="none">
            <a:spAutoFit/>
          </a:bodyPr>
          <a:lstStyle/>
          <a:p>
            <a:r>
              <a:rPr lang="en-US" sz="1200" dirty="0" err="1"/>
              <a:t>Hanspeter</a:t>
            </a:r>
            <a:r>
              <a:rPr lang="en-US" sz="1200" dirty="0"/>
              <a:t> </a:t>
            </a:r>
            <a:r>
              <a:rPr lang="en-US" sz="1200" dirty="0" err="1"/>
              <a:t>Pfister</a:t>
            </a:r>
            <a:r>
              <a:rPr lang="en-US" sz="1200" dirty="0"/>
              <a:t> </a:t>
            </a:r>
            <a:endParaRPr lang="en-US" sz="1200" dirty="0" smtClean="0">
              <a:effectLst/>
            </a:endParaRPr>
          </a:p>
          <a:p>
            <a:r>
              <a:rPr lang="en-US" sz="1200" dirty="0" smtClean="0"/>
              <a:t>&amp; </a:t>
            </a:r>
            <a:r>
              <a:rPr lang="en-US" sz="1200" dirty="0"/>
              <a:t>Joe Blitzstein </a:t>
            </a:r>
            <a:endParaRPr lang="en-US" sz="1200" dirty="0" smtClean="0">
              <a:effectLst/>
            </a:endParaRPr>
          </a:p>
          <a:p>
            <a:endParaRPr lang="en-US" sz="1200" dirty="0"/>
          </a:p>
        </p:txBody>
      </p:sp>
    </p:spTree>
    <p:extLst>
      <p:ext uri="{BB962C8B-B14F-4D97-AF65-F5344CB8AC3E}">
        <p14:creationId xmlns:p14="http://schemas.microsoft.com/office/powerpoint/2010/main" val="375022763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1022"/>
            <a:ext cx="8229600" cy="764092"/>
          </a:xfrm>
        </p:spPr>
        <p:txBody>
          <a:bodyPr/>
          <a:lstStyle/>
          <a:p>
            <a:pPr marL="0" indent="0" algn="ctr">
              <a:buNone/>
            </a:pPr>
            <a:r>
              <a:rPr lang="en-US" dirty="0" smtClean="0"/>
              <a:t>Any question?</a:t>
            </a:r>
          </a:p>
        </p:txBody>
      </p:sp>
    </p:spTree>
    <p:extLst>
      <p:ext uri="{BB962C8B-B14F-4D97-AF65-F5344CB8AC3E}">
        <p14:creationId xmlns:p14="http://schemas.microsoft.com/office/powerpoint/2010/main" val="272512579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225"/>
            <a:ext cx="8229600" cy="1143000"/>
          </a:xfrm>
        </p:spPr>
        <p:txBody>
          <a:bodyPr>
            <a:normAutofit fontScale="90000"/>
          </a:bodyPr>
          <a:lstStyle/>
          <a:p>
            <a:r>
              <a:rPr lang="en-US" sz="6600" b="1" dirty="0" smtClean="0"/>
              <a:t>BIG DATA </a:t>
            </a:r>
            <a:br>
              <a:rPr lang="en-US" sz="6600" b="1" dirty="0" smtClean="0"/>
            </a:br>
            <a:r>
              <a:rPr lang="en-US" sz="6600" b="1" dirty="0" smtClean="0"/>
              <a:t>Requirements</a:t>
            </a:r>
            <a:endParaRPr lang="en-US" sz="6600" b="1" dirty="0"/>
          </a:p>
        </p:txBody>
      </p:sp>
    </p:spTree>
    <p:extLst>
      <p:ext uri="{BB962C8B-B14F-4D97-AF65-F5344CB8AC3E}">
        <p14:creationId xmlns:p14="http://schemas.microsoft.com/office/powerpoint/2010/main" val="83993204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t="1174" b="1174"/>
          <a:stretch>
            <a:fillRect/>
          </a:stretch>
        </p:blipFill>
        <p:spPr>
          <a:xfrm>
            <a:off x="219727" y="1311202"/>
            <a:ext cx="8755088" cy="4814961"/>
          </a:xfrm>
        </p:spPr>
      </p:pic>
    </p:spTree>
    <p:extLst>
      <p:ext uri="{BB962C8B-B14F-4D97-AF65-F5344CB8AC3E}">
        <p14:creationId xmlns:p14="http://schemas.microsoft.com/office/powerpoint/2010/main" val="165421619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9880" b="9880"/>
          <a:stretch>
            <a:fillRect/>
          </a:stretch>
        </p:blipFill>
        <p:spPr>
          <a:xfrm>
            <a:off x="457200" y="1145926"/>
            <a:ext cx="8229600" cy="4525963"/>
          </a:xfrm>
        </p:spPr>
      </p:pic>
      <p:sp>
        <p:nvSpPr>
          <p:cNvPr id="3" name="Rectangle 2"/>
          <p:cNvSpPr/>
          <p:nvPr/>
        </p:nvSpPr>
        <p:spPr>
          <a:xfrm>
            <a:off x="190043" y="6440624"/>
            <a:ext cx="4572000" cy="261610"/>
          </a:xfrm>
          <a:prstGeom prst="rect">
            <a:avLst/>
          </a:prstGeom>
        </p:spPr>
        <p:txBody>
          <a:bodyPr>
            <a:spAutoFit/>
          </a:bodyPr>
          <a:lstStyle/>
          <a:p>
            <a:r>
              <a:rPr lang="en-US" sz="1100" dirty="0" smtClean="0"/>
              <a:t>http://</a:t>
            </a:r>
            <a:r>
              <a:rPr lang="en-US" sz="1100" dirty="0" err="1" smtClean="0"/>
              <a:t>www.imexresearch.com</a:t>
            </a:r>
            <a:r>
              <a:rPr lang="en-US" sz="1100" dirty="0" smtClean="0"/>
              <a:t>/newsletters/</a:t>
            </a:r>
            <a:r>
              <a:rPr lang="en-US" sz="1100" dirty="0" err="1" smtClean="0"/>
              <a:t>BDEconomics.html</a:t>
            </a:r>
            <a:endParaRPr lang="en-US" sz="1100" dirty="0"/>
          </a:p>
        </p:txBody>
      </p:sp>
      <p:grpSp>
        <p:nvGrpSpPr>
          <p:cNvPr id="9" name="Group 8"/>
          <p:cNvGrpSpPr/>
          <p:nvPr/>
        </p:nvGrpSpPr>
        <p:grpSpPr>
          <a:xfrm>
            <a:off x="4213747" y="898223"/>
            <a:ext cx="3057247" cy="5614669"/>
            <a:chOff x="4213747" y="825955"/>
            <a:chExt cx="3057247" cy="5963411"/>
          </a:xfrm>
        </p:grpSpPr>
        <p:sp>
          <p:nvSpPr>
            <p:cNvPr id="7" name="Donut 6"/>
            <p:cNvSpPr/>
            <p:nvPr/>
          </p:nvSpPr>
          <p:spPr>
            <a:xfrm>
              <a:off x="4377763" y="825955"/>
              <a:ext cx="2457329" cy="5286106"/>
            </a:xfrm>
            <a:prstGeom prst="donut">
              <a:avLst>
                <a:gd name="adj" fmla="val 4830"/>
              </a:avLst>
            </a:prstGeom>
            <a:solidFill>
              <a:srgbClr val="FF6600">
                <a:alpha val="55000"/>
              </a:srgbClr>
            </a:solidFill>
            <a:ln w="31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p:nvSpPr>
          <p:spPr>
            <a:xfrm>
              <a:off x="4213747" y="6143035"/>
              <a:ext cx="3057247" cy="646331"/>
            </a:xfrm>
            <a:prstGeom prst="rect">
              <a:avLst/>
            </a:prstGeom>
          </p:spPr>
          <p:txBody>
            <a:bodyPr wrap="none">
              <a:spAutoFit/>
            </a:bodyPr>
            <a:lstStyle/>
            <a:p>
              <a:pPr algn="ctr"/>
              <a:r>
                <a:rPr lang="en-US" b="1" dirty="0" smtClean="0">
                  <a:solidFill>
                    <a:schemeClr val="accent6">
                      <a:lumMod val="50000"/>
                    </a:schemeClr>
                  </a:solidFill>
                </a:rPr>
                <a:t>DATA SCIENCE</a:t>
              </a:r>
            </a:p>
            <a:p>
              <a:pPr algn="ctr"/>
              <a:r>
                <a:rPr lang="en-US" b="1" dirty="0" smtClean="0">
                  <a:solidFill>
                    <a:schemeClr val="accent6">
                      <a:lumMod val="50000"/>
                    </a:schemeClr>
                  </a:solidFill>
                </a:rPr>
                <a:t>Machine Learning comes here</a:t>
              </a:r>
              <a:endParaRPr lang="en-US" b="1" dirty="0">
                <a:solidFill>
                  <a:schemeClr val="accent6">
                    <a:lumMod val="50000"/>
                  </a:schemeClr>
                </a:solidFill>
              </a:endParaRPr>
            </a:p>
          </p:txBody>
        </p:sp>
      </p:grpSp>
    </p:spTree>
    <p:extLst>
      <p:ext uri="{BB962C8B-B14F-4D97-AF65-F5344CB8AC3E}">
        <p14:creationId xmlns:p14="http://schemas.microsoft.com/office/powerpoint/2010/main" val="3953770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pic>
        <p:nvPicPr>
          <p:cNvPr id="4" name="Content Placeholder 3"/>
          <p:cNvPicPr>
            <a:picLocks noGrp="1" noChangeAspect="1"/>
          </p:cNvPicPr>
          <p:nvPr>
            <p:ph idx="1"/>
          </p:nvPr>
        </p:nvPicPr>
        <p:blipFill>
          <a:blip r:embed="rId2"/>
          <a:srcRect t="3488" b="3488"/>
          <a:stretch>
            <a:fillRect/>
          </a:stretch>
        </p:blipFill>
        <p:spPr/>
      </p:pic>
    </p:spTree>
    <p:extLst>
      <p:ext uri="{BB962C8B-B14F-4D97-AF65-F5344CB8AC3E}">
        <p14:creationId xmlns:p14="http://schemas.microsoft.com/office/powerpoint/2010/main" val="2870347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02260"/>
            <a:ext cx="8229600" cy="1143000"/>
          </a:xfrm>
        </p:spPr>
        <p:txBody>
          <a:bodyPr/>
          <a:lstStyle/>
          <a:p>
            <a:r>
              <a:rPr lang="en-US" b="1" dirty="0" smtClean="0"/>
              <a:t>Data Science</a:t>
            </a:r>
            <a:endParaRPr lang="en-US" b="1" dirty="0"/>
          </a:p>
        </p:txBody>
      </p:sp>
    </p:spTree>
    <p:extLst>
      <p:ext uri="{BB962C8B-B14F-4D97-AF65-F5344CB8AC3E}">
        <p14:creationId xmlns:p14="http://schemas.microsoft.com/office/powerpoint/2010/main" val="281738249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21219" y="1863774"/>
            <a:ext cx="8006824" cy="2123658"/>
          </a:xfrm>
          <a:prstGeom prst="rect">
            <a:avLst/>
          </a:prstGeom>
        </p:spPr>
        <p:txBody>
          <a:bodyPr wrap="square">
            <a:spAutoFit/>
          </a:bodyPr>
          <a:lstStyle/>
          <a:p>
            <a:r>
              <a:rPr lang="en-US" sz="6600" baseline="30000" dirty="0"/>
              <a:t>To gain insights into data through computation, statistics, and visualization</a:t>
            </a:r>
            <a:endParaRPr lang="en-US" sz="6600" dirty="0"/>
          </a:p>
        </p:txBody>
      </p:sp>
      <p:pic>
        <p:nvPicPr>
          <p:cNvPr id="9" name="Picture 8"/>
          <p:cNvPicPr>
            <a:picLocks noChangeAspect="1"/>
          </p:cNvPicPr>
          <p:nvPr/>
        </p:nvPicPr>
        <p:blipFill>
          <a:blip r:embed="rId2"/>
          <a:stretch>
            <a:fillRect/>
          </a:stretch>
        </p:blipFill>
        <p:spPr>
          <a:xfrm>
            <a:off x="-13805" y="3581779"/>
            <a:ext cx="9144000" cy="2889662"/>
          </a:xfrm>
          <a:prstGeom prst="rect">
            <a:avLst/>
          </a:prstGeom>
        </p:spPr>
      </p:pic>
      <p:sp>
        <p:nvSpPr>
          <p:cNvPr id="11" name="Rectangle 10"/>
          <p:cNvSpPr/>
          <p:nvPr/>
        </p:nvSpPr>
        <p:spPr>
          <a:xfrm>
            <a:off x="2425152" y="349879"/>
            <a:ext cx="4177646" cy="1015663"/>
          </a:xfrm>
          <a:prstGeom prst="rect">
            <a:avLst/>
          </a:prstGeom>
        </p:spPr>
        <p:txBody>
          <a:bodyPr wrap="none">
            <a:spAutoFit/>
          </a:bodyPr>
          <a:lstStyle/>
          <a:p>
            <a:r>
              <a:rPr lang="en-US" sz="6000" dirty="0" smtClean="0"/>
              <a:t>Data </a:t>
            </a:r>
            <a:r>
              <a:rPr lang="en-US" sz="6000" dirty="0"/>
              <a:t>Science</a:t>
            </a:r>
          </a:p>
        </p:txBody>
      </p:sp>
    </p:spTree>
    <p:extLst>
      <p:ext uri="{BB962C8B-B14F-4D97-AF65-F5344CB8AC3E}">
        <p14:creationId xmlns:p14="http://schemas.microsoft.com/office/powerpoint/2010/main" val="243092955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591596" y="2589050"/>
            <a:ext cx="3463637" cy="3163455"/>
          </a:xfrm>
          <a:prstGeom prst="ellipse">
            <a:avLst/>
          </a:prstGeom>
          <a:solidFill>
            <a:srgbClr val="FF0000">
              <a:alpha val="19000"/>
            </a:srgbClr>
          </a:solidFill>
          <a:effectLst>
            <a:outerShdw blurRad="279400" dist="63500" dir="12600000" rotWithShape="0">
              <a:srgbClr val="000000">
                <a:alpha val="3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120050" y="2556730"/>
            <a:ext cx="3463637" cy="3163455"/>
          </a:xfrm>
          <a:prstGeom prst="ellipse">
            <a:avLst/>
          </a:prstGeom>
          <a:solidFill>
            <a:srgbClr val="800000">
              <a:alpha val="5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1738668" y="4122773"/>
            <a:ext cx="2250481" cy="400110"/>
          </a:xfrm>
          <a:prstGeom prst="rect">
            <a:avLst/>
          </a:prstGeom>
          <a:noFill/>
        </p:spPr>
        <p:txBody>
          <a:bodyPr wrap="square" rtlCol="0">
            <a:spAutoFit/>
          </a:bodyPr>
          <a:lstStyle/>
          <a:p>
            <a:pPr algn="ctr"/>
            <a:r>
              <a:rPr lang="en-US" sz="2000" i="1" dirty="0" smtClean="0">
                <a:latin typeface="Helvetica Neue"/>
                <a:cs typeface="Helvetica Neue"/>
              </a:rPr>
              <a:t>Hacking skills</a:t>
            </a:r>
            <a:endParaRPr lang="en-US" sz="2000" i="1" dirty="0" smtClean="0">
              <a:latin typeface="Helvetica Neue"/>
              <a:cs typeface="Helvetica Neue"/>
            </a:endParaRPr>
          </a:p>
        </p:txBody>
      </p:sp>
      <p:sp>
        <p:nvSpPr>
          <p:cNvPr id="7" name="TextBox 6"/>
          <p:cNvSpPr txBox="1"/>
          <p:nvPr/>
        </p:nvSpPr>
        <p:spPr>
          <a:xfrm>
            <a:off x="5347436" y="3801934"/>
            <a:ext cx="2131104" cy="1015663"/>
          </a:xfrm>
          <a:prstGeom prst="rect">
            <a:avLst/>
          </a:prstGeom>
          <a:noFill/>
        </p:spPr>
        <p:txBody>
          <a:bodyPr wrap="square" rtlCol="0">
            <a:spAutoFit/>
          </a:bodyPr>
          <a:lstStyle/>
          <a:p>
            <a:pPr algn="ctr"/>
            <a:r>
              <a:rPr lang="en-US" sz="2000" i="1" dirty="0" smtClean="0">
                <a:latin typeface="Helvetica Neue"/>
                <a:cs typeface="Helvetica Neue"/>
              </a:rPr>
              <a:t>Algorithms</a:t>
            </a:r>
          </a:p>
          <a:p>
            <a:pPr algn="ctr"/>
            <a:r>
              <a:rPr lang="en-US" sz="2000" i="1" dirty="0" smtClean="0">
                <a:latin typeface="Helvetica Neue"/>
                <a:cs typeface="Helvetica Neue"/>
              </a:rPr>
              <a:t>Machine Learning </a:t>
            </a:r>
            <a:endParaRPr lang="en-US" sz="2000" i="1" dirty="0" smtClean="0">
              <a:latin typeface="Helvetica Neue"/>
              <a:cs typeface="Helvetica Neue"/>
            </a:endParaRPr>
          </a:p>
        </p:txBody>
      </p:sp>
      <p:sp>
        <p:nvSpPr>
          <p:cNvPr id="9" name="TextBox 8"/>
          <p:cNvSpPr txBox="1"/>
          <p:nvPr/>
        </p:nvSpPr>
        <p:spPr>
          <a:xfrm>
            <a:off x="3405469" y="5906393"/>
            <a:ext cx="2685351" cy="523220"/>
          </a:xfrm>
          <a:prstGeom prst="rect">
            <a:avLst/>
          </a:prstGeom>
          <a:noFill/>
        </p:spPr>
        <p:txBody>
          <a:bodyPr wrap="none" rtlCol="0">
            <a:spAutoFit/>
          </a:bodyPr>
          <a:lstStyle/>
          <a:p>
            <a:pPr algn="ctr"/>
            <a:r>
              <a:rPr lang="en-US" sz="2800" dirty="0" smtClean="0">
                <a:solidFill>
                  <a:srgbClr val="000090"/>
                </a:solidFill>
                <a:latin typeface="Helvetica Neue"/>
                <a:cs typeface="Helvetica Neue"/>
              </a:rPr>
              <a:t>DATA SCIENCE</a:t>
            </a:r>
            <a:endParaRPr lang="en-US" sz="2800" dirty="0">
              <a:solidFill>
                <a:srgbClr val="000090"/>
              </a:solidFill>
              <a:latin typeface="Helvetica Neue"/>
              <a:cs typeface="Helvetica Neue"/>
            </a:endParaRPr>
          </a:p>
        </p:txBody>
      </p:sp>
      <p:sp>
        <p:nvSpPr>
          <p:cNvPr id="10" name="Oval 9"/>
          <p:cNvSpPr/>
          <p:nvPr/>
        </p:nvSpPr>
        <p:spPr>
          <a:xfrm>
            <a:off x="2729685" y="831204"/>
            <a:ext cx="3463637" cy="3163455"/>
          </a:xfrm>
          <a:prstGeom prst="ellipse">
            <a:avLst/>
          </a:prstGeom>
          <a:solidFill>
            <a:schemeClr val="bg2">
              <a:lumMod val="75000"/>
              <a:alpha val="4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Up Arrow 7"/>
          <p:cNvSpPr/>
          <p:nvPr/>
        </p:nvSpPr>
        <p:spPr>
          <a:xfrm>
            <a:off x="4293227" y="3591188"/>
            <a:ext cx="577274" cy="216131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p:nvSpPr>
        <p:spPr>
          <a:xfrm>
            <a:off x="3405469" y="1557154"/>
            <a:ext cx="2250696" cy="646331"/>
          </a:xfrm>
          <a:prstGeom prst="rect">
            <a:avLst/>
          </a:prstGeom>
        </p:spPr>
        <p:txBody>
          <a:bodyPr wrap="none">
            <a:spAutoFit/>
          </a:bodyPr>
          <a:lstStyle/>
          <a:p>
            <a:pPr algn="ctr"/>
            <a:r>
              <a:rPr lang="en-US" i="1" dirty="0" smtClean="0">
                <a:latin typeface="Helvetica Neue"/>
                <a:cs typeface="Helvetica Neue"/>
              </a:rPr>
              <a:t>DOMAIN SPECIFIC </a:t>
            </a:r>
          </a:p>
          <a:p>
            <a:pPr algn="ctr"/>
            <a:r>
              <a:rPr lang="en-US" i="1" dirty="0" smtClean="0">
                <a:latin typeface="Helvetica Neue"/>
                <a:cs typeface="Helvetica Neue"/>
              </a:rPr>
              <a:t>KNOWLEDGE</a:t>
            </a:r>
            <a:endParaRPr lang="en-US" i="1" dirty="0" smtClean="0">
              <a:latin typeface="Helvetica Neue"/>
              <a:cs typeface="Helvetica Neue"/>
            </a:endParaRPr>
          </a:p>
        </p:txBody>
      </p:sp>
      <p:sp>
        <p:nvSpPr>
          <p:cNvPr id="17" name="Rectangle 16"/>
          <p:cNvSpPr/>
          <p:nvPr/>
        </p:nvSpPr>
        <p:spPr>
          <a:xfrm>
            <a:off x="6702306" y="5379039"/>
            <a:ext cx="2441694" cy="1200328"/>
          </a:xfrm>
          <a:prstGeom prst="rect">
            <a:avLst/>
          </a:prstGeom>
        </p:spPr>
        <p:txBody>
          <a:bodyPr wrap="none">
            <a:spAutoFit/>
          </a:bodyPr>
          <a:lstStyle/>
          <a:p>
            <a:pPr algn="ctr"/>
            <a:r>
              <a:rPr lang="en-US" sz="2400" b="1" dirty="0" smtClean="0">
                <a:latin typeface="Helvetica Neue"/>
                <a:cs typeface="Helvetica Neue"/>
              </a:rPr>
              <a:t>MATHEMATICS </a:t>
            </a:r>
          </a:p>
          <a:p>
            <a:pPr algn="ctr"/>
            <a:r>
              <a:rPr lang="en-US" sz="2400" b="1" dirty="0" smtClean="0">
                <a:latin typeface="Helvetica Neue"/>
                <a:cs typeface="Helvetica Neue"/>
              </a:rPr>
              <a:t>&amp; STATISTICS</a:t>
            </a:r>
          </a:p>
          <a:p>
            <a:pPr algn="ctr"/>
            <a:endParaRPr lang="en-US" sz="2400" b="1" dirty="0" smtClean="0">
              <a:latin typeface="Helvetica Neue"/>
              <a:cs typeface="Helvetica Neue"/>
            </a:endParaRPr>
          </a:p>
        </p:txBody>
      </p:sp>
      <p:sp>
        <p:nvSpPr>
          <p:cNvPr id="18" name="Rectangle 17"/>
          <p:cNvSpPr/>
          <p:nvPr/>
        </p:nvSpPr>
        <p:spPr>
          <a:xfrm>
            <a:off x="435549" y="5379039"/>
            <a:ext cx="1974373" cy="830997"/>
          </a:xfrm>
          <a:prstGeom prst="rect">
            <a:avLst/>
          </a:prstGeom>
        </p:spPr>
        <p:txBody>
          <a:bodyPr wrap="none">
            <a:spAutoFit/>
          </a:bodyPr>
          <a:lstStyle/>
          <a:p>
            <a:pPr algn="ctr"/>
            <a:r>
              <a:rPr lang="en-US" sz="2400" b="1" dirty="0" smtClean="0">
                <a:latin typeface="Helvetica Neue"/>
                <a:cs typeface="Helvetica Neue"/>
              </a:rPr>
              <a:t>COMPUTER </a:t>
            </a:r>
          </a:p>
          <a:p>
            <a:pPr algn="ctr"/>
            <a:r>
              <a:rPr lang="en-US" sz="2400" b="1" dirty="0" smtClean="0">
                <a:latin typeface="Helvetica Neue"/>
                <a:cs typeface="Helvetica Neue"/>
              </a:rPr>
              <a:t>SCIENCE</a:t>
            </a:r>
            <a:endParaRPr lang="en-US" sz="2400" b="1" dirty="0" smtClean="0">
              <a:latin typeface="Helvetica Neue"/>
              <a:cs typeface="Helvetica Neue"/>
            </a:endParaRPr>
          </a:p>
        </p:txBody>
      </p:sp>
      <p:sp>
        <p:nvSpPr>
          <p:cNvPr id="3" name="Rectangle 2"/>
          <p:cNvSpPr/>
          <p:nvPr/>
        </p:nvSpPr>
        <p:spPr>
          <a:xfrm>
            <a:off x="4842809" y="2860109"/>
            <a:ext cx="1009254" cy="523220"/>
          </a:xfrm>
          <a:prstGeom prst="rect">
            <a:avLst/>
          </a:prstGeom>
        </p:spPr>
        <p:txBody>
          <a:bodyPr wrap="square">
            <a:spAutoFit/>
          </a:bodyPr>
          <a:lstStyle/>
          <a:p>
            <a:pPr algn="ctr"/>
            <a:r>
              <a:rPr lang="en-US" sz="1400" dirty="0" smtClean="0">
                <a:solidFill>
                  <a:schemeClr val="accent1">
                    <a:lumMod val="50000"/>
                  </a:schemeClr>
                </a:solidFill>
                <a:latin typeface="Helvetica Neue"/>
                <a:cs typeface="Helvetica Neue"/>
              </a:rPr>
              <a:t>Traditional </a:t>
            </a:r>
          </a:p>
          <a:p>
            <a:pPr algn="ctr"/>
            <a:r>
              <a:rPr lang="en-US" sz="1400" dirty="0" smtClean="0">
                <a:solidFill>
                  <a:schemeClr val="accent1">
                    <a:lumMod val="50000"/>
                  </a:schemeClr>
                </a:solidFill>
                <a:latin typeface="Helvetica Neue"/>
                <a:cs typeface="Helvetica Neue"/>
              </a:rPr>
              <a:t>research</a:t>
            </a:r>
            <a:endParaRPr lang="en-US" sz="1400" dirty="0">
              <a:solidFill>
                <a:schemeClr val="accent1">
                  <a:lumMod val="50000"/>
                </a:schemeClr>
              </a:solidFill>
              <a:latin typeface="Helvetica Neue"/>
              <a:cs typeface="Helvetica Neue"/>
            </a:endParaRPr>
          </a:p>
        </p:txBody>
      </p:sp>
      <p:sp>
        <p:nvSpPr>
          <p:cNvPr id="14" name="Rectangle 13"/>
          <p:cNvSpPr/>
          <p:nvPr/>
        </p:nvSpPr>
        <p:spPr>
          <a:xfrm>
            <a:off x="3585202" y="284010"/>
            <a:ext cx="1595309" cy="461665"/>
          </a:xfrm>
          <a:prstGeom prst="rect">
            <a:avLst/>
          </a:prstGeom>
        </p:spPr>
        <p:txBody>
          <a:bodyPr wrap="none">
            <a:spAutoFit/>
          </a:bodyPr>
          <a:lstStyle/>
          <a:p>
            <a:pPr algn="ctr"/>
            <a:r>
              <a:rPr lang="en-US" sz="2400" b="1" dirty="0" smtClean="0">
                <a:latin typeface="Helvetica Neue"/>
                <a:cs typeface="Helvetica Neue"/>
              </a:rPr>
              <a:t>BIG DATA</a:t>
            </a:r>
            <a:endParaRPr lang="en-US" sz="2400" b="1" dirty="0" smtClean="0">
              <a:latin typeface="Helvetica Neue"/>
              <a:cs typeface="Helvetica Neue"/>
            </a:endParaRPr>
          </a:p>
        </p:txBody>
      </p:sp>
    </p:spTree>
    <p:extLst>
      <p:ext uri="{BB962C8B-B14F-4D97-AF65-F5344CB8AC3E}">
        <p14:creationId xmlns:p14="http://schemas.microsoft.com/office/powerpoint/2010/main" val="1260236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are a data scientist!</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759565" y="2753044"/>
            <a:ext cx="7807424" cy="2062103"/>
          </a:xfrm>
          <a:prstGeom prst="rect">
            <a:avLst/>
          </a:prstGeom>
        </p:spPr>
        <p:txBody>
          <a:bodyPr wrap="square">
            <a:spAutoFit/>
          </a:bodyPr>
          <a:lstStyle/>
          <a:p>
            <a:r>
              <a:rPr lang="en-US" sz="4800" baseline="30000" dirty="0"/>
              <a:t>“A data scientist is someone who knows more statistics than a computer scientist and more computer science than a statistician.”</a:t>
            </a:r>
          </a:p>
          <a:p>
            <a:pPr algn="r"/>
            <a:r>
              <a:rPr lang="en-US" sz="4800" baseline="30000" dirty="0"/>
              <a:t>- Josh </a:t>
            </a:r>
            <a:r>
              <a:rPr lang="en-US" sz="4800" baseline="30000" dirty="0" err="1"/>
              <a:t>Blumenstock</a:t>
            </a:r>
            <a:endParaRPr lang="en-US" sz="4800" dirty="0"/>
          </a:p>
        </p:txBody>
      </p:sp>
    </p:spTree>
    <p:extLst>
      <p:ext uri="{BB962C8B-B14F-4D97-AF65-F5344CB8AC3E}">
        <p14:creationId xmlns:p14="http://schemas.microsoft.com/office/powerpoint/2010/main" val="21803004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rotWithShape="1">
          <a:blip r:embed="rId2"/>
          <a:srcRect l="2332" r="3653"/>
          <a:stretch/>
        </p:blipFill>
        <p:spPr>
          <a:xfrm>
            <a:off x="2493059" y="-563666"/>
            <a:ext cx="4768302" cy="7535563"/>
          </a:xfrm>
          <a:prstGeom prst="rect">
            <a:avLst/>
          </a:prstGeom>
        </p:spPr>
      </p:pic>
    </p:spTree>
    <p:extLst>
      <p:ext uri="{BB962C8B-B14F-4D97-AF65-F5344CB8AC3E}">
        <p14:creationId xmlns:p14="http://schemas.microsoft.com/office/powerpoint/2010/main" val="251600738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Nate Silver: </a:t>
            </a:r>
            <a:r>
              <a:rPr lang="en-US" dirty="0" smtClean="0"/>
              <a:t>data scientist </a:t>
            </a:r>
            <a:endParaRPr lang="en-US" dirty="0"/>
          </a:p>
        </p:txBody>
      </p:sp>
      <p:pic>
        <p:nvPicPr>
          <p:cNvPr id="4" name="Content Placeholder 3"/>
          <p:cNvPicPr>
            <a:picLocks noGrp="1" noChangeAspect="1"/>
          </p:cNvPicPr>
          <p:nvPr>
            <p:ph idx="1"/>
          </p:nvPr>
        </p:nvPicPr>
        <p:blipFill>
          <a:blip r:embed="rId2"/>
          <a:srcRect l="-10610" r="-10610"/>
          <a:stretch>
            <a:fillRect/>
          </a:stretch>
        </p:blipFill>
        <p:spPr/>
      </p:pic>
      <p:sp>
        <p:nvSpPr>
          <p:cNvPr id="5" name="Rectangle 4"/>
          <p:cNvSpPr/>
          <p:nvPr/>
        </p:nvSpPr>
        <p:spPr>
          <a:xfrm>
            <a:off x="715595" y="6211669"/>
            <a:ext cx="7971205" cy="338554"/>
          </a:xfrm>
          <a:prstGeom prst="rect">
            <a:avLst/>
          </a:prstGeom>
        </p:spPr>
        <p:txBody>
          <a:bodyPr wrap="square">
            <a:spAutoFit/>
          </a:bodyPr>
          <a:lstStyle/>
          <a:p>
            <a:pPr algn="ctr"/>
            <a:r>
              <a:rPr lang="en-US" sz="1600" dirty="0" smtClean="0"/>
              <a:t>Named as one of The World's 100 Most Influential People by Time</a:t>
            </a:r>
            <a:endParaRPr lang="en-US" sz="1600" dirty="0"/>
          </a:p>
        </p:txBody>
      </p:sp>
    </p:spTree>
    <p:extLst>
      <p:ext uri="{BB962C8B-B14F-4D97-AF65-F5344CB8AC3E}">
        <p14:creationId xmlns:p14="http://schemas.microsoft.com/office/powerpoint/2010/main" val="6681509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Nate Silver: a data science witch</a:t>
            </a:r>
            <a:endParaRPr lang="en-US" dirty="0"/>
          </a:p>
        </p:txBody>
      </p:sp>
      <p:pic>
        <p:nvPicPr>
          <p:cNvPr id="10" name="Picture 9"/>
          <p:cNvPicPr>
            <a:picLocks noChangeAspect="1"/>
          </p:cNvPicPr>
          <p:nvPr/>
        </p:nvPicPr>
        <p:blipFill>
          <a:blip r:embed="rId2"/>
          <a:stretch>
            <a:fillRect/>
          </a:stretch>
        </p:blipFill>
        <p:spPr>
          <a:xfrm>
            <a:off x="178230" y="1977271"/>
            <a:ext cx="8751539" cy="3515324"/>
          </a:xfrm>
          <a:prstGeom prst="rect">
            <a:avLst/>
          </a:prstGeom>
        </p:spPr>
      </p:pic>
      <p:sp>
        <p:nvSpPr>
          <p:cNvPr id="11" name="Rectangle 10"/>
          <p:cNvSpPr/>
          <p:nvPr/>
        </p:nvSpPr>
        <p:spPr>
          <a:xfrm>
            <a:off x="671639" y="5575735"/>
            <a:ext cx="7573670" cy="1754327"/>
          </a:xfrm>
          <a:prstGeom prst="rect">
            <a:avLst/>
          </a:prstGeom>
        </p:spPr>
        <p:txBody>
          <a:bodyPr wrap="none">
            <a:spAutoFit/>
          </a:bodyPr>
          <a:lstStyle/>
          <a:p>
            <a:r>
              <a:rPr lang="en-US" dirty="0" smtClean="0"/>
              <a:t>Nate Silver prediction: </a:t>
            </a:r>
          </a:p>
          <a:p>
            <a:r>
              <a:rPr lang="en-US" dirty="0" smtClean="0"/>
              <a:t>Barack Obama a 90.9% chance of winning a majority of the 538 electoral votes</a:t>
            </a:r>
          </a:p>
          <a:p>
            <a:r>
              <a:rPr lang="en-US" dirty="0" smtClean="0"/>
              <a:t>predicted the winner of every one of the 50 states and the District of Columbia</a:t>
            </a:r>
          </a:p>
          <a:p>
            <a:endParaRPr lang="en-US" dirty="0" smtClean="0"/>
          </a:p>
          <a:p>
            <a:endParaRPr lang="en-US" dirty="0" smtClean="0"/>
          </a:p>
          <a:p>
            <a:endParaRPr lang="en-US" dirty="0"/>
          </a:p>
        </p:txBody>
      </p:sp>
      <p:sp>
        <p:nvSpPr>
          <p:cNvPr id="13" name="Rectangle 12"/>
          <p:cNvSpPr/>
          <p:nvPr/>
        </p:nvSpPr>
        <p:spPr>
          <a:xfrm>
            <a:off x="3242542" y="1535668"/>
            <a:ext cx="1957539" cy="369332"/>
          </a:xfrm>
          <a:prstGeom prst="rect">
            <a:avLst/>
          </a:prstGeom>
        </p:spPr>
        <p:txBody>
          <a:bodyPr wrap="square">
            <a:spAutoFit/>
          </a:bodyPr>
          <a:lstStyle/>
          <a:p>
            <a:r>
              <a:rPr lang="en-US" dirty="0" smtClean="0"/>
              <a:t>2012 U.S. elections</a:t>
            </a:r>
          </a:p>
        </p:txBody>
      </p:sp>
    </p:spTree>
    <p:extLst>
      <p:ext uri="{BB962C8B-B14F-4D97-AF65-F5344CB8AC3E}">
        <p14:creationId xmlns:p14="http://schemas.microsoft.com/office/powerpoint/2010/main" val="427070907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Nate Silver Key Principles</a:t>
            </a:r>
            <a:r>
              <a:rPr lang="en-US" dirty="0" smtClean="0"/>
              <a:t> </a:t>
            </a:r>
            <a:endParaRPr lang="en-US" dirty="0"/>
          </a:p>
        </p:txBody>
      </p:sp>
      <p:sp>
        <p:nvSpPr>
          <p:cNvPr id="7" name="Rectangle 6"/>
          <p:cNvSpPr/>
          <p:nvPr/>
        </p:nvSpPr>
        <p:spPr>
          <a:xfrm>
            <a:off x="269111" y="6265024"/>
            <a:ext cx="8417689" cy="369332"/>
          </a:xfrm>
          <a:prstGeom prst="rect">
            <a:avLst/>
          </a:prstGeom>
        </p:spPr>
        <p:txBody>
          <a:bodyPr wrap="none">
            <a:spAutoFit/>
          </a:bodyPr>
          <a:lstStyle/>
          <a:p>
            <a:r>
              <a:rPr lang="pl-PL" dirty="0" smtClean="0"/>
              <a:t>To </a:t>
            </a:r>
            <a:r>
              <a:rPr lang="pl-PL" dirty="0" err="1" smtClean="0"/>
              <a:t>learn</a:t>
            </a:r>
            <a:r>
              <a:rPr lang="pl-PL" dirty="0" smtClean="0"/>
              <a:t> </a:t>
            </a:r>
            <a:r>
              <a:rPr lang="pl-PL" dirty="0" err="1" smtClean="0"/>
              <a:t>more</a:t>
            </a:r>
            <a:r>
              <a:rPr lang="pl-PL" dirty="0" smtClean="0"/>
              <a:t> </a:t>
            </a:r>
            <a:r>
              <a:rPr lang="pl-PL" dirty="0" err="1" smtClean="0"/>
              <a:t>about</a:t>
            </a:r>
            <a:r>
              <a:rPr lang="pl-PL" dirty="0" smtClean="0"/>
              <a:t> </a:t>
            </a:r>
            <a:r>
              <a:rPr lang="pl-PL" dirty="0" err="1" smtClean="0"/>
              <a:t>how</a:t>
            </a:r>
            <a:r>
              <a:rPr lang="pl-PL" dirty="0" smtClean="0"/>
              <a:t> to </a:t>
            </a:r>
            <a:r>
              <a:rPr lang="pl-PL" dirty="0" err="1" smtClean="0"/>
              <a:t>predict</a:t>
            </a:r>
            <a:r>
              <a:rPr lang="pl-PL" dirty="0" smtClean="0"/>
              <a:t> </a:t>
            </a:r>
            <a:r>
              <a:rPr lang="pl-PL" dirty="0" err="1" smtClean="0"/>
              <a:t>elections</a:t>
            </a:r>
            <a:r>
              <a:rPr lang="pl-PL" dirty="0" smtClean="0"/>
              <a:t> </a:t>
            </a:r>
            <a:r>
              <a:rPr lang="pl-PL" dirty="0" err="1" smtClean="0"/>
              <a:t>check</a:t>
            </a:r>
            <a:r>
              <a:rPr lang="pl-PL" dirty="0" smtClean="0"/>
              <a:t>  http://</a:t>
            </a:r>
            <a:r>
              <a:rPr lang="pl-PL" dirty="0" err="1" smtClean="0"/>
              <a:t>www.padjo.org</a:t>
            </a:r>
            <a:r>
              <a:rPr lang="pl-PL" dirty="0" smtClean="0"/>
              <a:t>/2014-10-30/</a:t>
            </a:r>
            <a:endParaRPr lang="en-US" dirty="0"/>
          </a:p>
        </p:txBody>
      </p:sp>
      <p:sp>
        <p:nvSpPr>
          <p:cNvPr id="9" name="Rectangle 8"/>
          <p:cNvSpPr/>
          <p:nvPr/>
        </p:nvSpPr>
        <p:spPr>
          <a:xfrm>
            <a:off x="897014" y="1961943"/>
            <a:ext cx="7367610" cy="3416320"/>
          </a:xfrm>
          <a:prstGeom prst="rect">
            <a:avLst/>
          </a:prstGeom>
        </p:spPr>
        <p:txBody>
          <a:bodyPr wrap="square">
            <a:spAutoFit/>
          </a:bodyPr>
          <a:lstStyle/>
          <a:p>
            <a:pPr marL="285750" indent="-285750">
              <a:buFont typeface="Arial"/>
              <a:buChar char="•"/>
            </a:pPr>
            <a:r>
              <a:rPr lang="en-US" dirty="0"/>
              <a:t>use many data sources </a:t>
            </a:r>
            <a:r>
              <a:rPr lang="en-US" dirty="0" smtClean="0"/>
              <a:t/>
            </a:r>
            <a:br>
              <a:rPr lang="en-US" dirty="0" smtClean="0"/>
            </a:br>
            <a:endParaRPr lang="en-US" dirty="0" smtClean="0"/>
          </a:p>
          <a:p>
            <a:pPr marL="285750" indent="-285750">
              <a:buFont typeface="Arial"/>
              <a:buChar char="•"/>
            </a:pPr>
            <a:r>
              <a:rPr lang="en-US" dirty="0" smtClean="0"/>
              <a:t>understand </a:t>
            </a:r>
            <a:r>
              <a:rPr lang="en-US" dirty="0"/>
              <a:t>how the data were collected (sampling is essential) weight the data thoughtfully (not all polls are equally good) </a:t>
            </a:r>
            <a:r>
              <a:rPr lang="en-US" dirty="0" smtClean="0"/>
              <a:t/>
            </a:r>
            <a:br>
              <a:rPr lang="en-US" dirty="0" smtClean="0"/>
            </a:br>
            <a:endParaRPr lang="en-US" dirty="0" smtClean="0"/>
          </a:p>
          <a:p>
            <a:pPr marL="285750" indent="-285750">
              <a:buFont typeface="Arial"/>
              <a:buChar char="•"/>
            </a:pPr>
            <a:r>
              <a:rPr lang="en-US" dirty="0" smtClean="0"/>
              <a:t>use </a:t>
            </a:r>
            <a:r>
              <a:rPr lang="en-US" dirty="0"/>
              <a:t>statistical models (not just hacking around in Excel) understand correlations (e.g., states that trend similarly</a:t>
            </a:r>
            <a:r>
              <a:rPr lang="en-US" dirty="0" smtClean="0"/>
              <a:t>)</a:t>
            </a:r>
            <a:br>
              <a:rPr lang="en-US" dirty="0" smtClean="0"/>
            </a:br>
            <a:endParaRPr lang="en-US" dirty="0"/>
          </a:p>
          <a:p>
            <a:pPr marL="285750" indent="-285750">
              <a:buFont typeface="Arial"/>
              <a:buChar char="•"/>
            </a:pPr>
            <a:r>
              <a:rPr lang="en-US" dirty="0"/>
              <a:t>t</a:t>
            </a:r>
            <a:r>
              <a:rPr lang="en-US" dirty="0" smtClean="0"/>
              <a:t>hink like a Bayesian </a:t>
            </a:r>
            <a:br>
              <a:rPr lang="en-US" dirty="0" smtClean="0"/>
            </a:br>
            <a:endParaRPr lang="en-US" dirty="0"/>
          </a:p>
          <a:p>
            <a:pPr marL="285750" indent="-285750">
              <a:buFont typeface="Arial"/>
              <a:buChar char="•"/>
            </a:pPr>
            <a:r>
              <a:rPr lang="en-US" dirty="0"/>
              <a:t>have good communication skills (What does a 60% probability even mean? How can we visualize, validate, and understand the conclusions?)</a:t>
            </a:r>
          </a:p>
        </p:txBody>
      </p:sp>
    </p:spTree>
    <p:extLst>
      <p:ext uri="{BB962C8B-B14F-4D97-AF65-F5344CB8AC3E}">
        <p14:creationId xmlns:p14="http://schemas.microsoft.com/office/powerpoint/2010/main" val="13183687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Assignment</a:t>
            </a:r>
            <a:endParaRPr lang="en-US" dirty="0"/>
          </a:p>
        </p:txBody>
      </p:sp>
      <p:sp>
        <p:nvSpPr>
          <p:cNvPr id="3" name="Content Placeholder 2"/>
          <p:cNvSpPr>
            <a:spLocks noGrp="1"/>
          </p:cNvSpPr>
          <p:nvPr>
            <p:ph idx="1"/>
          </p:nvPr>
        </p:nvSpPr>
        <p:spPr>
          <a:xfrm>
            <a:off x="457200" y="3128258"/>
            <a:ext cx="8229600" cy="1094475"/>
          </a:xfrm>
        </p:spPr>
        <p:txBody>
          <a:bodyPr/>
          <a:lstStyle/>
          <a:p>
            <a:pPr marL="0" indent="0" algn="ctr">
              <a:buNone/>
            </a:pPr>
            <a:r>
              <a:rPr lang="en-US" b="1" dirty="0" smtClean="0">
                <a:solidFill>
                  <a:srgbClr val="800000"/>
                </a:solidFill>
              </a:rPr>
              <a:t>Why Big Data is a Big Deal</a:t>
            </a:r>
            <a:endParaRPr lang="en-US" b="1" dirty="0">
              <a:solidFill>
                <a:srgbClr val="800000"/>
              </a:solidFill>
            </a:endParaRPr>
          </a:p>
        </p:txBody>
      </p:sp>
      <p:sp>
        <p:nvSpPr>
          <p:cNvPr id="4" name="Rectangle 3"/>
          <p:cNvSpPr/>
          <p:nvPr/>
        </p:nvSpPr>
        <p:spPr>
          <a:xfrm>
            <a:off x="1393864" y="3897088"/>
            <a:ext cx="6277546" cy="369332"/>
          </a:xfrm>
          <a:prstGeom prst="rect">
            <a:avLst/>
          </a:prstGeom>
        </p:spPr>
        <p:txBody>
          <a:bodyPr wrap="square">
            <a:spAutoFit/>
          </a:bodyPr>
          <a:lstStyle/>
          <a:p>
            <a:r>
              <a:rPr lang="en-US" dirty="0" smtClean="0"/>
              <a:t>http://</a:t>
            </a:r>
            <a:r>
              <a:rPr lang="en-US" dirty="0" err="1" smtClean="0"/>
              <a:t>harvardmagazine.com</a:t>
            </a:r>
            <a:r>
              <a:rPr lang="en-US" dirty="0" smtClean="0"/>
              <a:t>/2014/03/why-big-data-is-a-big-deal</a:t>
            </a:r>
            <a:endParaRPr lang="en-US" dirty="0"/>
          </a:p>
        </p:txBody>
      </p:sp>
    </p:spTree>
    <p:extLst>
      <p:ext uri="{BB962C8B-B14F-4D97-AF65-F5344CB8AC3E}">
        <p14:creationId xmlns:p14="http://schemas.microsoft.com/office/powerpoint/2010/main" val="40095675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48659" y="644938"/>
            <a:ext cx="8213897" cy="5607737"/>
          </a:xfrm>
          <a:prstGeom prst="rect">
            <a:avLst/>
          </a:prstGeom>
        </p:spPr>
      </p:pic>
      <p:sp>
        <p:nvSpPr>
          <p:cNvPr id="5" name="Rectangle 4"/>
          <p:cNvSpPr/>
          <p:nvPr/>
        </p:nvSpPr>
        <p:spPr>
          <a:xfrm>
            <a:off x="348659" y="6567396"/>
            <a:ext cx="4572000" cy="261610"/>
          </a:xfrm>
          <a:prstGeom prst="rect">
            <a:avLst/>
          </a:prstGeom>
        </p:spPr>
        <p:txBody>
          <a:bodyPr>
            <a:spAutoFit/>
          </a:bodyPr>
          <a:lstStyle/>
          <a:p>
            <a:r>
              <a:rPr lang="en-US" sz="1050" dirty="0" smtClean="0"/>
              <a:t>http://b-</a:t>
            </a:r>
            <a:r>
              <a:rPr lang="en-US" sz="1050" dirty="0" err="1" smtClean="0"/>
              <a:t>i.forbesimg.com</a:t>
            </a:r>
            <a:r>
              <a:rPr lang="en-US" sz="1050" dirty="0" smtClean="0"/>
              <a:t>/</a:t>
            </a:r>
            <a:r>
              <a:rPr lang="en-US" sz="1050" dirty="0" err="1" smtClean="0"/>
              <a:t>marketshare</a:t>
            </a:r>
            <a:r>
              <a:rPr lang="en-US" sz="1050" dirty="0" smtClean="0"/>
              <a:t>/files/2013/05/5_big_data.jpg</a:t>
            </a:r>
            <a:endParaRPr lang="en-US" sz="1050" dirty="0"/>
          </a:p>
        </p:txBody>
      </p:sp>
      <p:sp>
        <p:nvSpPr>
          <p:cNvPr id="6" name="Rectangle 5"/>
          <p:cNvSpPr/>
          <p:nvPr/>
        </p:nvSpPr>
        <p:spPr>
          <a:xfrm>
            <a:off x="2963250" y="2643053"/>
            <a:ext cx="4563611" cy="1238931"/>
          </a:xfrm>
          <a:prstGeom prst="rect">
            <a:avLst/>
          </a:prstGeom>
          <a:solidFill>
            <a:srgbClr val="418D8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smtClean="0"/>
              <a:t>The Course</a:t>
            </a:r>
            <a:endParaRPr lang="en-US" sz="7200" b="1" dirty="0"/>
          </a:p>
        </p:txBody>
      </p:sp>
    </p:spTree>
    <p:extLst>
      <p:ext uri="{BB962C8B-B14F-4D97-AF65-F5344CB8AC3E}">
        <p14:creationId xmlns:p14="http://schemas.microsoft.com/office/powerpoint/2010/main" val="322645779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course</a:t>
            </a:r>
            <a:endParaRPr lang="en-US" dirty="0"/>
          </a:p>
        </p:txBody>
      </p:sp>
      <p:sp>
        <p:nvSpPr>
          <p:cNvPr id="3" name="Content Placeholder 2"/>
          <p:cNvSpPr>
            <a:spLocks noGrp="1"/>
          </p:cNvSpPr>
          <p:nvPr>
            <p:ph idx="1"/>
          </p:nvPr>
        </p:nvSpPr>
        <p:spPr/>
        <p:txBody>
          <a:bodyPr/>
          <a:lstStyle/>
          <a:p>
            <a:r>
              <a:rPr lang="en-US" dirty="0" smtClean="0"/>
              <a:t>Review of basic python with </a:t>
            </a:r>
            <a:r>
              <a:rPr lang="en-US" dirty="0" err="1" smtClean="0"/>
              <a:t>ipython</a:t>
            </a:r>
            <a:r>
              <a:rPr lang="en-US" dirty="0" smtClean="0"/>
              <a:t> notebook</a:t>
            </a:r>
          </a:p>
          <a:p>
            <a:r>
              <a:rPr lang="en-US" dirty="0" smtClean="0"/>
              <a:t>Introduction to  Pandas</a:t>
            </a:r>
          </a:p>
          <a:p>
            <a:r>
              <a:rPr lang="en-US" dirty="0" smtClean="0"/>
              <a:t>Introduction to APIs </a:t>
            </a:r>
            <a:endParaRPr lang="en-US" dirty="0" smtClean="0"/>
          </a:p>
          <a:p>
            <a:r>
              <a:rPr lang="en-US" dirty="0" smtClean="0"/>
              <a:t>Machine Learning using </a:t>
            </a:r>
            <a:r>
              <a:rPr lang="en-US" dirty="0" err="1" smtClean="0"/>
              <a:t>scikit</a:t>
            </a:r>
            <a:r>
              <a:rPr lang="en-US" dirty="0" smtClean="0"/>
              <a:t>-learn</a:t>
            </a:r>
          </a:p>
          <a:p>
            <a:r>
              <a:rPr lang="en-US" dirty="0" err="1" smtClean="0"/>
              <a:t>Kaggle</a:t>
            </a:r>
            <a:r>
              <a:rPr lang="en-US" dirty="0" smtClean="0"/>
              <a:t> Titanic challenge</a:t>
            </a:r>
          </a:p>
          <a:p>
            <a:r>
              <a:rPr lang="en-US" dirty="0" smtClean="0"/>
              <a:t>Project: Twitter data mining</a:t>
            </a:r>
            <a:endParaRPr lang="en-US" dirty="0"/>
          </a:p>
        </p:txBody>
      </p:sp>
    </p:spTree>
    <p:extLst>
      <p:ext uri="{BB962C8B-B14F-4D97-AF65-F5344CB8AC3E}">
        <p14:creationId xmlns:p14="http://schemas.microsoft.com/office/powerpoint/2010/main" val="292112533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t="-1148" b="-1338"/>
          <a:stretch/>
        </p:blipFill>
        <p:spPr>
          <a:xfrm>
            <a:off x="55219" y="2291752"/>
            <a:ext cx="9052560" cy="2885399"/>
          </a:xfrm>
        </p:spPr>
      </p:pic>
    </p:spTree>
    <p:extLst>
      <p:ext uri="{BB962C8B-B14F-4D97-AF65-F5344CB8AC3E}">
        <p14:creationId xmlns:p14="http://schemas.microsoft.com/office/powerpoint/2010/main" val="203574030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3149"/>
            <a:ext cx="8229600" cy="1143000"/>
          </a:xfrm>
        </p:spPr>
        <p:txBody>
          <a:bodyPr/>
          <a:lstStyle/>
          <a:p>
            <a:r>
              <a:rPr lang="en-US" dirty="0" smtClean="0"/>
              <a:t>End</a:t>
            </a:r>
            <a:endParaRPr lang="en-US" dirty="0"/>
          </a:p>
        </p:txBody>
      </p:sp>
    </p:spTree>
    <p:extLst>
      <p:ext uri="{BB962C8B-B14F-4D97-AF65-F5344CB8AC3E}">
        <p14:creationId xmlns:p14="http://schemas.microsoft.com/office/powerpoint/2010/main" val="414089242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83" y="274638"/>
            <a:ext cx="4360699" cy="567512"/>
          </a:xfrm>
        </p:spPr>
        <p:txBody>
          <a:bodyPr>
            <a:normAutofit fontScale="90000"/>
          </a:bodyPr>
          <a:lstStyle/>
          <a:p>
            <a:r>
              <a:rPr lang="en-US" dirty="0" smtClean="0"/>
              <a:t>Bug Data Hype</a:t>
            </a:r>
            <a:endParaRPr lang="en-US" dirty="0"/>
          </a:p>
        </p:txBody>
      </p:sp>
      <p:pic>
        <p:nvPicPr>
          <p:cNvPr id="4" name="Content Placeholder 3"/>
          <p:cNvPicPr>
            <a:picLocks noGrp="1" noChangeAspect="1"/>
          </p:cNvPicPr>
          <p:nvPr>
            <p:ph idx="1"/>
          </p:nvPr>
        </p:nvPicPr>
        <p:blipFill rotWithShape="1">
          <a:blip r:embed="rId2"/>
          <a:srcRect l="-807" r="-1125"/>
          <a:stretch/>
        </p:blipFill>
        <p:spPr>
          <a:xfrm>
            <a:off x="236320" y="1076847"/>
            <a:ext cx="8731210" cy="5504905"/>
          </a:xfrm>
        </p:spPr>
      </p:pic>
    </p:spTree>
    <p:extLst>
      <p:ext uri="{BB962C8B-B14F-4D97-AF65-F5344CB8AC3E}">
        <p14:creationId xmlns:p14="http://schemas.microsoft.com/office/powerpoint/2010/main" val="295606026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rcRect l="-3345" r="-3345"/>
          <a:stretch>
            <a:fillRect/>
          </a:stretch>
        </p:blipFill>
        <p:spPr/>
      </p:pic>
    </p:spTree>
    <p:extLst>
      <p:ext uri="{BB962C8B-B14F-4D97-AF65-F5344CB8AC3E}">
        <p14:creationId xmlns:p14="http://schemas.microsoft.com/office/powerpoint/2010/main" val="256764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225"/>
            <a:ext cx="8229600" cy="1143000"/>
          </a:xfrm>
        </p:spPr>
        <p:txBody>
          <a:bodyPr>
            <a:normAutofit/>
          </a:bodyPr>
          <a:lstStyle/>
          <a:p>
            <a:r>
              <a:rPr lang="en-US" sz="6600" b="1" dirty="0" smtClean="0"/>
              <a:t>BIG DATA?</a:t>
            </a:r>
            <a:endParaRPr lang="en-US" sz="6600" b="1" dirty="0"/>
          </a:p>
        </p:txBody>
      </p:sp>
    </p:spTree>
    <p:extLst>
      <p:ext uri="{BB962C8B-B14F-4D97-AF65-F5344CB8AC3E}">
        <p14:creationId xmlns:p14="http://schemas.microsoft.com/office/powerpoint/2010/main" val="190936116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l="-1695" r="312"/>
          <a:stretch/>
        </p:blipFill>
        <p:spPr>
          <a:xfrm>
            <a:off x="1400954" y="819312"/>
            <a:ext cx="6712488" cy="5306851"/>
          </a:xfrm>
        </p:spPr>
      </p:pic>
    </p:spTree>
    <p:extLst>
      <p:ext uri="{BB962C8B-B14F-4D97-AF65-F5344CB8AC3E}">
        <p14:creationId xmlns:p14="http://schemas.microsoft.com/office/powerpoint/2010/main" val="4222677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r="4474" b="19581"/>
          <a:stretch/>
        </p:blipFill>
        <p:spPr>
          <a:xfrm>
            <a:off x="779639" y="568172"/>
            <a:ext cx="7545883" cy="5114491"/>
          </a:xfrm>
          <a:prstGeom prst="rect">
            <a:avLst/>
          </a:prstGeom>
          <a:effectLst/>
        </p:spPr>
      </p:pic>
      <p:sp>
        <p:nvSpPr>
          <p:cNvPr id="6" name="Shape 76"/>
          <p:cNvSpPr txBox="1">
            <a:spLocks/>
          </p:cNvSpPr>
          <p:nvPr/>
        </p:nvSpPr>
        <p:spPr>
          <a:xfrm>
            <a:off x="6496954" y="6285846"/>
            <a:ext cx="3207388" cy="413699"/>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pPr>
              <a:buClr>
                <a:srgbClr val="C3260C"/>
              </a:buClr>
              <a:buSzPct val="25000"/>
            </a:pPr>
            <a:r>
              <a:rPr lang="en-US" sz="2400" dirty="0" smtClean="0">
                <a:latin typeface="Helvetica Neue UltraLight"/>
                <a:cs typeface="Helvetica Neue UltraLight"/>
              </a:rPr>
              <a:t>INVISIBLE AFRICA</a:t>
            </a:r>
            <a:endParaRPr lang="en-US" sz="2400" dirty="0">
              <a:latin typeface="Helvetica Neue UltraLight"/>
              <a:ea typeface="Helvetica Neue"/>
              <a:cs typeface="Helvetica Neue UltraLight"/>
              <a:sym typeface="Helvetica Neue"/>
            </a:endParaRPr>
          </a:p>
        </p:txBody>
      </p:sp>
      <p:sp>
        <p:nvSpPr>
          <p:cNvPr id="9" name="Rectangle 8"/>
          <p:cNvSpPr/>
          <p:nvPr/>
        </p:nvSpPr>
        <p:spPr>
          <a:xfrm>
            <a:off x="2207001" y="6330614"/>
            <a:ext cx="2455203" cy="430887"/>
          </a:xfrm>
          <a:prstGeom prst="rect">
            <a:avLst/>
          </a:prstGeom>
        </p:spPr>
        <p:txBody>
          <a:bodyPr wrap="none">
            <a:spAutoFit/>
          </a:bodyPr>
          <a:lstStyle/>
          <a:p>
            <a:r>
              <a:rPr lang="en-US" sz="1100" dirty="0" smtClean="0">
                <a:latin typeface="Helvetica Neue"/>
                <a:cs typeface="Helvetica Neue"/>
              </a:rPr>
              <a:t>Supercomputer Share by Countries.</a:t>
            </a:r>
          </a:p>
          <a:p>
            <a:r>
              <a:rPr lang="en-US" sz="1100" dirty="0" smtClean="0">
                <a:latin typeface="Helvetica Neue"/>
                <a:cs typeface="Helvetica Neue"/>
              </a:rPr>
              <a:t>Source: www.top500.org</a:t>
            </a:r>
            <a:endParaRPr lang="en-US" sz="1100" dirty="0">
              <a:latin typeface="Helvetica Neue"/>
              <a:cs typeface="Helvetica Neue"/>
            </a:endParaRPr>
          </a:p>
        </p:txBody>
      </p:sp>
      <p:sp>
        <p:nvSpPr>
          <p:cNvPr id="15" name="Shape 93"/>
          <p:cNvSpPr txBox="1">
            <a:spLocks/>
          </p:cNvSpPr>
          <p:nvPr/>
        </p:nvSpPr>
        <p:spPr>
          <a:xfrm>
            <a:off x="56363" y="5964511"/>
            <a:ext cx="3046754" cy="801599"/>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None/>
              <a:defRPr sz="5200" b="0" i="0" u="none" strike="noStrike" cap="none" baseline="0">
                <a:solidFill>
                  <a:schemeClr val="dk1"/>
                </a:solidFill>
                <a:latin typeface="Arial"/>
                <a:ea typeface="Arial"/>
                <a:cs typeface="Arial"/>
                <a:sym typeface="Arial"/>
                <a:rtl val="0"/>
              </a:defRPr>
            </a:lvl1pPr>
            <a:lvl2pPr algn="ctr">
              <a:spcBef>
                <a:spcPts val="0"/>
              </a:spcBef>
              <a:buClr>
                <a:schemeClr val="dk1"/>
              </a:buClr>
              <a:buSzPct val="100000"/>
              <a:buNone/>
              <a:defRPr sz="5200">
                <a:solidFill>
                  <a:schemeClr val="dk1"/>
                </a:solidFill>
              </a:defRPr>
            </a:lvl2pPr>
            <a:lvl3pPr algn="ctr">
              <a:spcBef>
                <a:spcPts val="0"/>
              </a:spcBef>
              <a:buClr>
                <a:schemeClr val="dk1"/>
              </a:buClr>
              <a:buSzPct val="100000"/>
              <a:buNone/>
              <a:defRPr sz="5200">
                <a:solidFill>
                  <a:schemeClr val="dk1"/>
                </a:solidFill>
              </a:defRPr>
            </a:lvl3pPr>
            <a:lvl4pPr algn="ctr">
              <a:spcBef>
                <a:spcPts val="0"/>
              </a:spcBef>
              <a:buClr>
                <a:schemeClr val="dk1"/>
              </a:buClr>
              <a:buSzPct val="100000"/>
              <a:buNone/>
              <a:defRPr sz="5200">
                <a:solidFill>
                  <a:schemeClr val="dk1"/>
                </a:solidFill>
              </a:defRPr>
            </a:lvl4pPr>
            <a:lvl5pPr algn="ctr">
              <a:spcBef>
                <a:spcPts val="0"/>
              </a:spcBef>
              <a:buClr>
                <a:schemeClr val="dk1"/>
              </a:buClr>
              <a:buSzPct val="100000"/>
              <a:buNone/>
              <a:defRPr sz="5200">
                <a:solidFill>
                  <a:schemeClr val="dk1"/>
                </a:solidFill>
              </a:defRPr>
            </a:lvl5pPr>
            <a:lvl6pPr algn="ctr">
              <a:spcBef>
                <a:spcPts val="0"/>
              </a:spcBef>
              <a:buClr>
                <a:schemeClr val="dk1"/>
              </a:buClr>
              <a:buSzPct val="100000"/>
              <a:buNone/>
              <a:defRPr sz="5200">
                <a:solidFill>
                  <a:schemeClr val="dk1"/>
                </a:solidFill>
              </a:defRPr>
            </a:lvl6pPr>
            <a:lvl7pPr algn="ctr">
              <a:spcBef>
                <a:spcPts val="0"/>
              </a:spcBef>
              <a:buClr>
                <a:schemeClr val="dk1"/>
              </a:buClr>
              <a:buSzPct val="100000"/>
              <a:buNone/>
              <a:defRPr sz="5200">
                <a:solidFill>
                  <a:schemeClr val="dk1"/>
                </a:solidFill>
              </a:defRPr>
            </a:lvl7pPr>
            <a:lvl8pPr algn="ctr">
              <a:spcBef>
                <a:spcPts val="0"/>
              </a:spcBef>
              <a:buClr>
                <a:schemeClr val="dk1"/>
              </a:buClr>
              <a:buSzPct val="100000"/>
              <a:buNone/>
              <a:defRPr sz="5200">
                <a:solidFill>
                  <a:schemeClr val="dk1"/>
                </a:solidFill>
              </a:defRPr>
            </a:lvl8pPr>
            <a:lvl9pPr algn="ctr">
              <a:spcBef>
                <a:spcPts val="0"/>
              </a:spcBef>
              <a:buClr>
                <a:schemeClr val="dk1"/>
              </a:buClr>
              <a:buSzPct val="100000"/>
              <a:buNone/>
              <a:defRPr sz="5200">
                <a:solidFill>
                  <a:schemeClr val="dk1"/>
                </a:solidFill>
              </a:defRPr>
            </a:lvl9pPr>
          </a:lstStyle>
          <a:p>
            <a:pPr algn="l">
              <a:buClr>
                <a:srgbClr val="C3260C"/>
              </a:buClr>
              <a:buSzPct val="25000"/>
              <a:buFont typeface="Georgia"/>
              <a:buNone/>
            </a:pPr>
            <a:r>
              <a:rPr lang="en-US" sz="4400" b="1" dirty="0" smtClean="0">
                <a:solidFill>
                  <a:schemeClr val="bg2">
                    <a:lumMod val="75000"/>
                  </a:schemeClr>
                </a:solidFill>
                <a:latin typeface="Helvetica Neue"/>
                <a:ea typeface="Helvetica Neue"/>
                <a:cs typeface="Helvetica Neue"/>
                <a:sym typeface="Helvetica Neue"/>
              </a:rPr>
              <a:t>WHY?</a:t>
            </a:r>
            <a:endParaRPr lang="en-US" sz="4400" b="1" dirty="0">
              <a:solidFill>
                <a:schemeClr val="bg2">
                  <a:lumMod val="75000"/>
                </a:schemeClr>
              </a:solidFill>
              <a:latin typeface="Helvetica Neue"/>
              <a:ea typeface="Helvetica Neue"/>
              <a:cs typeface="Helvetica Neue"/>
              <a:sym typeface="Helvetica Neue"/>
            </a:endParaRPr>
          </a:p>
        </p:txBody>
      </p:sp>
      <p:sp>
        <p:nvSpPr>
          <p:cNvPr id="16" name="Shape 95"/>
          <p:cNvSpPr txBox="1">
            <a:spLocks/>
          </p:cNvSpPr>
          <p:nvPr/>
        </p:nvSpPr>
        <p:spPr>
          <a:xfrm>
            <a:off x="0" y="5990680"/>
            <a:ext cx="2351999" cy="801599"/>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pPr>
              <a:buClr>
                <a:srgbClr val="C3260C"/>
              </a:buClr>
              <a:buSzPct val="25000"/>
              <a:buFont typeface="Georgia"/>
              <a:buNone/>
            </a:pPr>
            <a:r>
              <a:rPr lang="en-US" sz="4400" b="1" dirty="0" smtClean="0">
                <a:solidFill>
                  <a:srgbClr val="FFFFFF"/>
                </a:solidFill>
                <a:latin typeface="Helvetica Neue"/>
                <a:ea typeface="Helvetica Neue"/>
                <a:cs typeface="Helvetica Neue"/>
                <a:sym typeface="Helvetica Neue"/>
              </a:rPr>
              <a:t>WHY?</a:t>
            </a:r>
          </a:p>
          <a:p>
            <a:pPr>
              <a:buClr>
                <a:srgbClr val="C3260C"/>
              </a:buClr>
              <a:buFont typeface="Georgia"/>
              <a:buNone/>
            </a:pPr>
            <a:endParaRPr lang="en-US" sz="4600" b="1" dirty="0">
              <a:solidFill>
                <a:srgbClr val="FFFFFF"/>
              </a:solidFill>
              <a:latin typeface="Helvetica Neue"/>
              <a:ea typeface="Helvetica Neue"/>
              <a:cs typeface="Helvetica Neue"/>
              <a:sym typeface="Helvetica Neue"/>
            </a:endParaRPr>
          </a:p>
        </p:txBody>
      </p:sp>
      <p:cxnSp>
        <p:nvCxnSpPr>
          <p:cNvPr id="17" name="Shape 78"/>
          <p:cNvCxnSpPr/>
          <p:nvPr/>
        </p:nvCxnSpPr>
        <p:spPr>
          <a:xfrm>
            <a:off x="1975556" y="6285846"/>
            <a:ext cx="6984693" cy="18628"/>
          </a:xfrm>
          <a:prstGeom prst="straightConnector1">
            <a:avLst/>
          </a:prstGeom>
          <a:noFill/>
          <a:ln w="9525" cap="flat" cmpd="sng">
            <a:solidFill>
              <a:srgbClr val="000000"/>
            </a:solidFill>
            <a:prstDash val="solid"/>
            <a:round/>
            <a:headEnd type="none" w="lg" len="lg"/>
            <a:tailEnd type="none" w="lg" len="lg"/>
          </a:ln>
        </p:spPr>
      </p:cxnSp>
    </p:spTree>
    <p:extLst>
      <p:ext uri="{BB962C8B-B14F-4D97-AF65-F5344CB8AC3E}">
        <p14:creationId xmlns:p14="http://schemas.microsoft.com/office/powerpoint/2010/main" val="214175917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t="1898" b="1898"/>
          <a:stretch>
            <a:fillRect/>
          </a:stretch>
        </p:blipFill>
        <p:spPr/>
      </p:pic>
      <p:sp>
        <p:nvSpPr>
          <p:cNvPr id="5" name="Rectangle 4"/>
          <p:cNvSpPr/>
          <p:nvPr/>
        </p:nvSpPr>
        <p:spPr>
          <a:xfrm>
            <a:off x="457200" y="6259457"/>
            <a:ext cx="4572000" cy="430887"/>
          </a:xfrm>
          <a:prstGeom prst="rect">
            <a:avLst/>
          </a:prstGeom>
        </p:spPr>
        <p:txBody>
          <a:bodyPr>
            <a:spAutoFit/>
          </a:bodyPr>
          <a:lstStyle/>
          <a:p>
            <a:r>
              <a:rPr lang="en-US" sz="1100" dirty="0" smtClean="0"/>
              <a:t>https://</a:t>
            </a:r>
            <a:r>
              <a:rPr lang="en-US" sz="1100" dirty="0" err="1" smtClean="0"/>
              <a:t>www.linkedin.com</a:t>
            </a:r>
            <a:r>
              <a:rPr lang="en-US" sz="1100" dirty="0" smtClean="0"/>
              <a:t>/pulse/big-data-use-case-understanding-role-ontology-plays-</a:t>
            </a:r>
            <a:r>
              <a:rPr lang="en-US" sz="1100" dirty="0" err="1" smtClean="0"/>
              <a:t>pete</a:t>
            </a:r>
            <a:r>
              <a:rPr lang="en-US" sz="1100" dirty="0" smtClean="0"/>
              <a:t>-</a:t>
            </a:r>
            <a:r>
              <a:rPr lang="en-US" sz="1100" dirty="0" err="1" smtClean="0"/>
              <a:t>ianace</a:t>
            </a:r>
            <a:endParaRPr lang="en-US" sz="1100" dirty="0"/>
          </a:p>
        </p:txBody>
      </p:sp>
    </p:spTree>
    <p:extLst>
      <p:ext uri="{BB962C8B-B14F-4D97-AF65-F5344CB8AC3E}">
        <p14:creationId xmlns:p14="http://schemas.microsoft.com/office/powerpoint/2010/main" val="949524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l="-56549" r="-56549"/>
          <a:stretch>
            <a:fillRect/>
          </a:stretch>
        </p:blipFill>
        <p:spPr/>
      </p:pic>
    </p:spTree>
    <p:extLst>
      <p:ext uri="{BB962C8B-B14F-4D97-AF65-F5344CB8AC3E}">
        <p14:creationId xmlns:p14="http://schemas.microsoft.com/office/powerpoint/2010/main" val="3898285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vs</a:t>
            </a:r>
            <a:r>
              <a:rPr lang="en-US" dirty="0" smtClean="0"/>
              <a:t> Big Data</a:t>
            </a:r>
            <a:endParaRPr lang="en-US" dirty="0"/>
          </a:p>
        </p:txBody>
      </p:sp>
      <p:pic>
        <p:nvPicPr>
          <p:cNvPr id="4" name="Content Placeholder 3"/>
          <p:cNvPicPr>
            <a:picLocks noGrp="1" noChangeAspect="1"/>
          </p:cNvPicPr>
          <p:nvPr>
            <p:ph idx="1"/>
          </p:nvPr>
        </p:nvPicPr>
        <p:blipFill>
          <a:blip r:embed="rId2"/>
          <a:srcRect l="-9459" r="-9459"/>
          <a:stretch>
            <a:fillRect/>
          </a:stretch>
        </p:blipFill>
        <p:spPr/>
      </p:pic>
    </p:spTree>
    <p:extLst>
      <p:ext uri="{BB962C8B-B14F-4D97-AF65-F5344CB8AC3E}">
        <p14:creationId xmlns:p14="http://schemas.microsoft.com/office/powerpoint/2010/main" val="3101246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l="-6600" r="-6600"/>
          <a:stretch>
            <a:fillRect/>
          </a:stretch>
        </p:blipFill>
        <p:spPr>
          <a:xfrm>
            <a:off x="293080" y="1197634"/>
            <a:ext cx="8961591" cy="4928530"/>
          </a:xfrm>
        </p:spPr>
      </p:pic>
    </p:spTree>
    <p:extLst>
      <p:ext uri="{BB962C8B-B14F-4D97-AF65-F5344CB8AC3E}">
        <p14:creationId xmlns:p14="http://schemas.microsoft.com/office/powerpoint/2010/main" val="955488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Components</a:t>
            </a:r>
            <a:endParaRPr lang="en-US" dirty="0"/>
          </a:p>
        </p:txBody>
      </p:sp>
      <p:sp>
        <p:nvSpPr>
          <p:cNvPr id="4" name="Rectangle 3"/>
          <p:cNvSpPr/>
          <p:nvPr/>
        </p:nvSpPr>
        <p:spPr>
          <a:xfrm>
            <a:off x="722744" y="1817099"/>
            <a:ext cx="7341012" cy="3477875"/>
          </a:xfrm>
          <a:prstGeom prst="rect">
            <a:avLst/>
          </a:prstGeom>
        </p:spPr>
        <p:txBody>
          <a:bodyPr wrap="square">
            <a:spAutoFit/>
          </a:bodyPr>
          <a:lstStyle/>
          <a:p>
            <a:pPr marL="285750" indent="-285750">
              <a:buFont typeface="Arial"/>
              <a:buChar char="•"/>
            </a:pPr>
            <a:r>
              <a:rPr lang="en-US" sz="2000" dirty="0" smtClean="0"/>
              <a:t>Data Sources: operational and functional systems, machine logs and sensors, Web and social and many other sources</a:t>
            </a:r>
            <a:br>
              <a:rPr lang="en-US" sz="2000" dirty="0" smtClean="0"/>
            </a:br>
            <a:endParaRPr lang="en-US" sz="2000" dirty="0" smtClean="0"/>
          </a:p>
          <a:p>
            <a:pPr marL="285750" indent="-285750">
              <a:buFont typeface="Arial"/>
              <a:buChar char="•"/>
            </a:pPr>
            <a:r>
              <a:rPr lang="en-US" sz="2000" dirty="0" smtClean="0"/>
              <a:t>Data Platforms, Warehouses and Discovery Platforms: that enable the capture and management of data, and then – critically – its conversion into customer insights and, ultimately, action</a:t>
            </a:r>
            <a:br>
              <a:rPr lang="en-US" sz="2000" dirty="0" smtClean="0"/>
            </a:br>
            <a:endParaRPr lang="en-US" sz="2000" dirty="0" smtClean="0"/>
          </a:p>
          <a:p>
            <a:pPr marL="285750" indent="-285750">
              <a:buFont typeface="Arial"/>
              <a:buChar char="•"/>
            </a:pPr>
            <a:r>
              <a:rPr lang="en-US" sz="2000" dirty="0" smtClean="0"/>
              <a:t>Big Data Analytics Tools and Apps: the “front end” used by executives, analysts, managers and others to access customer insights, models scenarios and otherwise do their jobs and manage the business.</a:t>
            </a:r>
            <a:endParaRPr lang="en-US" sz="2000" dirty="0"/>
          </a:p>
        </p:txBody>
      </p:sp>
    </p:spTree>
    <p:extLst>
      <p:ext uri="{BB962C8B-B14F-4D97-AF65-F5344CB8AC3E}">
        <p14:creationId xmlns:p14="http://schemas.microsoft.com/office/powerpoint/2010/main" val="3114485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Content Placeholder 7" descr="bigdata_ejemplos_cibbva_smallsize.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4" r="313"/>
          <a:stretch/>
        </p:blipFill>
        <p:spPr>
          <a:xfrm>
            <a:off x="248488" y="990902"/>
            <a:ext cx="8724677" cy="5825680"/>
          </a:xfrm>
        </p:spPr>
      </p:pic>
    </p:spTree>
    <p:extLst>
      <p:ext uri="{BB962C8B-B14F-4D97-AF65-F5344CB8AC3E}">
        <p14:creationId xmlns:p14="http://schemas.microsoft.com/office/powerpoint/2010/main" val="8903251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746297" y="2219581"/>
            <a:ext cx="5190527" cy="2591517"/>
          </a:xfrm>
        </p:spPr>
        <p:txBody>
          <a:bodyPr/>
          <a:lstStyle/>
          <a:p>
            <a:r>
              <a:rPr lang="en-US" dirty="0" smtClean="0"/>
              <a:t>Characteristics </a:t>
            </a:r>
          </a:p>
          <a:p>
            <a:r>
              <a:rPr lang="en-US" dirty="0"/>
              <a:t>U</a:t>
            </a:r>
            <a:r>
              <a:rPr lang="en-US" dirty="0" smtClean="0"/>
              <a:t>se cases</a:t>
            </a:r>
          </a:p>
          <a:p>
            <a:r>
              <a:rPr lang="en-US" dirty="0" smtClean="0"/>
              <a:t>The secrete of Big Data</a:t>
            </a:r>
            <a:endParaRPr lang="en-US" dirty="0"/>
          </a:p>
          <a:p>
            <a:r>
              <a:rPr lang="en-US" dirty="0" smtClean="0"/>
              <a:t>Requirements </a:t>
            </a:r>
            <a:endParaRPr lang="en-US" dirty="0"/>
          </a:p>
        </p:txBody>
      </p:sp>
    </p:spTree>
    <p:extLst>
      <p:ext uri="{BB962C8B-B14F-4D97-AF65-F5344CB8AC3E}">
        <p14:creationId xmlns:p14="http://schemas.microsoft.com/office/powerpoint/2010/main" val="12379604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225"/>
            <a:ext cx="8229600" cy="1143000"/>
          </a:xfrm>
        </p:spPr>
        <p:txBody>
          <a:bodyPr>
            <a:normAutofit fontScale="90000"/>
          </a:bodyPr>
          <a:lstStyle/>
          <a:p>
            <a:r>
              <a:rPr lang="en-US" sz="6600" b="1" dirty="0" smtClean="0"/>
              <a:t>BIG DATA </a:t>
            </a:r>
            <a:br>
              <a:rPr lang="en-US" sz="6600" b="1" dirty="0" smtClean="0"/>
            </a:br>
            <a:r>
              <a:rPr lang="en-US" sz="6600" b="1" dirty="0" smtClean="0"/>
              <a:t>CHARACTERISTICS</a:t>
            </a:r>
            <a:endParaRPr lang="en-US" sz="6600" b="1" dirty="0"/>
          </a:p>
        </p:txBody>
      </p:sp>
    </p:spTree>
    <p:extLst>
      <p:ext uri="{BB962C8B-B14F-4D97-AF65-F5344CB8AC3E}">
        <p14:creationId xmlns:p14="http://schemas.microsoft.com/office/powerpoint/2010/main" val="36502742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2398</TotalTime>
  <Words>1284</Words>
  <Application>Microsoft Macintosh PowerPoint</Application>
  <PresentationFormat>On-screen Show (4:3)</PresentationFormat>
  <Paragraphs>207</Paragraphs>
  <Slides>66</Slides>
  <Notes>9</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Yabebal Fantaye Bruce Bassett Pierre-Yves Lablanche</vt:lpstr>
      <vt:lpstr>PowerPoint Presentation</vt:lpstr>
      <vt:lpstr>PowerPoint Presentation</vt:lpstr>
      <vt:lpstr>COSMOLOGY | THE EVOLUTION</vt:lpstr>
      <vt:lpstr>PowerPoint Presentation</vt:lpstr>
      <vt:lpstr>BIG DATA?</vt:lpstr>
      <vt:lpstr>PowerPoint Presentation</vt:lpstr>
      <vt:lpstr>Outline</vt:lpstr>
      <vt:lpstr>BIG DATA  CHARACTERISTICS</vt:lpstr>
      <vt:lpstr>PowerPoint Presentation</vt:lpstr>
      <vt:lpstr>PowerPoint Presentation</vt:lpstr>
      <vt:lpstr>PowerPoint Presentation</vt:lpstr>
      <vt:lpstr>SKA | AFRICAN REVOLUTION</vt:lpstr>
      <vt:lpstr>PowerPoint Presentation</vt:lpstr>
      <vt:lpstr>PowerPoint Presentation</vt:lpstr>
      <vt:lpstr>PowerPoint Presentation</vt:lpstr>
      <vt:lpstr>PowerPoint Presentation</vt:lpstr>
      <vt:lpstr>PowerPoint Presentation</vt:lpstr>
      <vt:lpstr>PowerPoint Presentation</vt:lpstr>
      <vt:lpstr>Discussion</vt:lpstr>
      <vt:lpstr>BIG DATA  USE CASES</vt:lpstr>
      <vt:lpstr>PowerPoint Presentation</vt:lpstr>
      <vt:lpstr>Big Data use cases</vt:lpstr>
      <vt:lpstr>Big Data Use Cases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Break</vt:lpstr>
      <vt:lpstr>Big Data Revealed </vt:lpstr>
      <vt:lpstr>The first “big data” example?  The Broadstreet cholera outbreak identified by John Snow  </vt:lpstr>
      <vt:lpstr>What is driving big data - II</vt:lpstr>
      <vt:lpstr>For example…</vt:lpstr>
      <vt:lpstr>Why is this?</vt:lpstr>
      <vt:lpstr>Gender from pronouns</vt:lpstr>
      <vt:lpstr>PowerPoint Presentation</vt:lpstr>
      <vt:lpstr>PowerPoint Presentation</vt:lpstr>
      <vt:lpstr>BIG DATA  Requirements</vt:lpstr>
      <vt:lpstr>PowerPoint Presentation</vt:lpstr>
      <vt:lpstr>PowerPoint Presentation</vt:lpstr>
      <vt:lpstr>Machine Learning</vt:lpstr>
      <vt:lpstr>Data Science</vt:lpstr>
      <vt:lpstr>PowerPoint Presentation</vt:lpstr>
      <vt:lpstr>PowerPoint Presentation</vt:lpstr>
      <vt:lpstr>You are a data scientist!</vt:lpstr>
      <vt:lpstr>Nate Silver: data scientist </vt:lpstr>
      <vt:lpstr>Nate Silver: a data science witch</vt:lpstr>
      <vt:lpstr>Nate Silver Key Principles </vt:lpstr>
      <vt:lpstr>Reading Assignment</vt:lpstr>
      <vt:lpstr>PowerPoint Presentation</vt:lpstr>
      <vt:lpstr>The course</vt:lpstr>
      <vt:lpstr>PowerPoint Presentation</vt:lpstr>
      <vt:lpstr>End</vt:lpstr>
      <vt:lpstr>Bug Data Hype</vt:lpstr>
      <vt:lpstr>PowerPoint Presentation</vt:lpstr>
      <vt:lpstr>PowerPoint Presentation</vt:lpstr>
      <vt:lpstr>PowerPoint Presentation</vt:lpstr>
      <vt:lpstr>PowerPoint Presentation</vt:lpstr>
      <vt:lpstr>PowerPoint Presentation</vt:lpstr>
      <vt:lpstr>Data vs Big Data</vt:lpstr>
      <vt:lpstr>PowerPoint Presentation</vt:lpstr>
      <vt:lpstr>Big Data Components</vt:lpstr>
    </vt:vector>
  </TitlesOfParts>
  <Company>UiO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YABEBAL FANTAYE</dc:title>
  <dc:creator>yabebal fantaye</dc:creator>
  <cp:lastModifiedBy>yabebal fantaye</cp:lastModifiedBy>
  <cp:revision>48</cp:revision>
  <dcterms:created xsi:type="dcterms:W3CDTF">2015-11-29T00:39:04Z</dcterms:created>
  <dcterms:modified xsi:type="dcterms:W3CDTF">2015-11-30T16:37:39Z</dcterms:modified>
</cp:coreProperties>
</file>